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88" r:id="rId3"/>
    <p:sldId id="260" r:id="rId4"/>
    <p:sldId id="258" r:id="rId5"/>
    <p:sldId id="266" r:id="rId6"/>
    <p:sldId id="268" r:id="rId7"/>
    <p:sldId id="289" r:id="rId8"/>
    <p:sldId id="290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708" autoAdjust="0"/>
  </p:normalViewPr>
  <p:slideViewPr>
    <p:cSldViewPr>
      <p:cViewPr varScale="1">
        <p:scale>
          <a:sx n="68" d="100"/>
          <a:sy n="68" d="100"/>
        </p:scale>
        <p:origin x="18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355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2130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7036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07733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406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45033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35704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2554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252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794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9892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21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478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1076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3218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8860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pPr/>
              <a:t>09.04.2024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162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348880"/>
            <a:ext cx="590465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градина № 2 “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Осми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март“</a:t>
            </a:r>
            <a:b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град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Търговище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0" lang="ru-RU" sz="31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512167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Начален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 за 202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год.</a:t>
            </a:r>
            <a:b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тримесечно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разпределение</a:t>
            </a:r>
            <a:b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2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ED3EF5-B006-4028-8E52-B91C03B24229}"/>
              </a:ext>
            </a:extLst>
          </p:cNvPr>
          <p:cNvSpPr txBox="1">
            <a:spLocks/>
          </p:cNvSpPr>
          <p:nvPr/>
        </p:nvSpPr>
        <p:spPr bwMode="auto">
          <a:xfrm>
            <a:off x="0" y="188913"/>
            <a:ext cx="9144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841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</a:t>
            </a:r>
            <a:r>
              <a:rPr kumimoji="0" lang="bg-BG" altLang="bg-BG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</a:t>
            </a:r>
            <a:r>
              <a:rPr kumimoji="0" lang="en-US" altLang="bg-BG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</a:t>
            </a:r>
            <a:r>
              <a:rPr kumimoji="0" lang="bg-BG" altLang="bg-BG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Средства включени в бюджет 20</a:t>
            </a:r>
            <a:r>
              <a:rPr kumimoji="0" lang="en-US" altLang="bg-BG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24</a:t>
            </a:r>
            <a:r>
              <a:rPr kumimoji="0" lang="bg-BG" altLang="bg-BG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г.</a:t>
            </a:r>
            <a:r>
              <a:rPr kumimoji="0" lang="bg-BG" altLang="bg-BG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74F2C8D-5CAA-4CEF-B51C-756BF0767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93219"/>
              </p:ext>
            </p:extLst>
          </p:nvPr>
        </p:nvGraphicFramePr>
        <p:xfrm>
          <a:off x="755576" y="731804"/>
          <a:ext cx="7870998" cy="5772026"/>
        </p:xfrm>
        <a:graphic>
          <a:graphicData uri="http://schemas.openxmlformats.org/drawingml/2006/table">
            <a:tbl>
              <a:tblPr/>
              <a:tblGrid>
                <a:gridCol w="5824844">
                  <a:extLst>
                    <a:ext uri="{9D8B030D-6E8A-4147-A177-3AD203B41FA5}">
                      <a16:colId xmlns:a16="http://schemas.microsoft.com/office/drawing/2014/main" val="3430774247"/>
                    </a:ext>
                  </a:extLst>
                </a:gridCol>
                <a:gridCol w="2046154">
                  <a:extLst>
                    <a:ext uri="{9D8B030D-6E8A-4147-A177-3AD203B41FA5}">
                      <a16:colId xmlns:a16="http://schemas.microsoft.com/office/drawing/2014/main" val="1357740313"/>
                    </a:ext>
                  </a:extLst>
                </a:gridCol>
              </a:tblGrid>
              <a:tr h="377186"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90" marB="456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</a:p>
                  </a:txBody>
                  <a:tcPr marL="91437" marR="91437" marT="45690" marB="456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049407"/>
                  </a:ext>
                </a:extLst>
              </a:tr>
              <a:tr h="4112220"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bg-BG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Делегирана от държавата дейност 3-01-311 „</a:t>
                      </a: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 градини“ и </a:t>
                      </a:r>
                      <a:r>
                        <a:rPr kumimoji="0" lang="bg-BG" altLang="bg-BG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3-01-338</a:t>
                      </a: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„Ресурсно подпомагане“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-финансиране по формула  -  996 720 лв.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-средства регионален коефициент - </a:t>
                      </a:r>
                      <a:r>
                        <a:rPr kumimoji="0" lang="en-US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34 440 лв.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-норматив издръжка дете -    </a:t>
                      </a:r>
                      <a:r>
                        <a:rPr kumimoji="0" lang="en-US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79 931 лв.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-средства </a:t>
                      </a:r>
                      <a:r>
                        <a:rPr kumimoji="0" lang="bg-BG" altLang="bg-BG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</a:t>
                      </a: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храненето – </a:t>
                      </a:r>
                      <a:r>
                        <a:rPr kumimoji="0" lang="en-US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29 601 лв.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-средства </a:t>
                      </a:r>
                      <a:r>
                        <a:rPr kumimoji="0" lang="ru-RU" altLang="bg-BG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приобщаващо</a:t>
                      </a:r>
                      <a:r>
                        <a:rPr kumimoji="0" lang="ru-RU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 – 4 330</a:t>
                      </a:r>
                      <a:r>
                        <a:rPr kumimoji="0" lang="en-US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bg-BG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r>
                        <a:rPr kumimoji="0" lang="ru-RU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ЦСОП                                 - 0 лв.</a:t>
                      </a:r>
                      <a:endParaRPr kumimoji="0" lang="ru-RU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kumimoji="0" lang="ru-RU" altLang="bg-BG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преходен</a:t>
                      </a:r>
                      <a:r>
                        <a:rPr kumimoji="0" lang="ru-RU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bg-BG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остатък</a:t>
                      </a:r>
                      <a:r>
                        <a:rPr kumimoji="0" lang="ru-RU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202</a:t>
                      </a:r>
                      <a:r>
                        <a:rPr kumimoji="0" lang="en-US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ru-RU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– </a:t>
                      </a:r>
                      <a:r>
                        <a:rPr kumimoji="0" lang="en-US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63 876</a:t>
                      </a:r>
                      <a:r>
                        <a:rPr kumimoji="0" lang="ru-RU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bg-BG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лв</a:t>
                      </a:r>
                      <a:r>
                        <a:rPr kumimoji="0" lang="ru-RU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 Натурални показатели: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-брой деца 2-3 год. –   59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-брой деца 4-6 год. – 143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-брой деца приобщаващо образование – 5</a:t>
                      </a:r>
                      <a:endParaRPr kumimoji="0" lang="en-US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-брой деца ЦСОП – 0</a:t>
                      </a:r>
                    </a:p>
                  </a:txBody>
                  <a:tcPr marL="91437" marR="91437" marT="45690" marB="456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1 208 898.00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90" marB="456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66642"/>
                  </a:ext>
                </a:extLst>
              </a:tr>
              <a:tr h="839185">
                <a:tc>
                  <a:txBody>
                    <a:bodyPr/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 за дейността: 1 208 898 лв.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90" marB="456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90" marB="456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556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26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6347713" cy="1320800"/>
          </a:xfrm>
        </p:spPr>
        <p:txBody>
          <a:bodyPr>
            <a:normAutofit/>
          </a:bodyPr>
          <a:lstStyle/>
          <a:p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СРЕДСТВАТА ЗА КВАЛИФИКАЦИЯ за 2024 год.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420888"/>
            <a:ext cx="7056784" cy="2802624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ea typeface="Times New Roman"/>
                <a:cs typeface="Times New Roman" panose="02020603050405020304" pitchFamily="18" charset="0"/>
              </a:rPr>
              <a:t>Дейност</a:t>
            </a:r>
            <a:r>
              <a:rPr lang="ru-RU" sz="2000" dirty="0">
                <a:ea typeface="Times New Roman"/>
                <a:cs typeface="Times New Roman" panose="02020603050405020304" pitchFamily="18" charset="0"/>
              </a:rPr>
              <a:t> 3-01-311  </a:t>
            </a:r>
            <a:r>
              <a:rPr lang="ru-RU" sz="2000" dirty="0" err="1">
                <a:ea typeface="Times New Roman"/>
                <a:cs typeface="Times New Roman" panose="02020603050405020304" pitchFamily="18" charset="0"/>
              </a:rPr>
              <a:t>Делегирана</a:t>
            </a:r>
            <a:r>
              <a:rPr lang="ru-RU" sz="2000" dirty="0">
                <a:ea typeface="Times New Roman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ea typeface="Times New Roman"/>
                <a:cs typeface="Times New Roman" panose="02020603050405020304" pitchFamily="18" charset="0"/>
              </a:rPr>
              <a:t>държавата</a:t>
            </a:r>
            <a:r>
              <a:rPr lang="ru-RU" sz="2000" dirty="0"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Times New Roman"/>
                <a:cs typeface="Times New Roman" panose="02020603050405020304" pitchFamily="18" charset="0"/>
              </a:rPr>
              <a:t>дейност</a:t>
            </a:r>
            <a:r>
              <a:rPr lang="ru-RU" sz="2000" dirty="0">
                <a:ea typeface="Times New Roman"/>
                <a:cs typeface="Times New Roman" panose="02020603050405020304" pitchFamily="18" charset="0"/>
              </a:rPr>
              <a:t> Детски </a:t>
            </a:r>
            <a:r>
              <a:rPr lang="ru-RU" sz="2000" dirty="0" err="1">
                <a:ea typeface="Times New Roman"/>
                <a:cs typeface="Times New Roman" panose="02020603050405020304" pitchFamily="18" charset="0"/>
              </a:rPr>
              <a:t>градини</a:t>
            </a:r>
            <a:endParaRPr lang="ru-RU" sz="2000" dirty="0">
              <a:ea typeface="Times New Roman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ea typeface="Times New Roman"/>
                <a:cs typeface="Times New Roman" panose="02020603050405020304" pitchFamily="18" charset="0"/>
              </a:rPr>
              <a:t>Средства за квалификация – 4 310  </a:t>
            </a:r>
            <a:r>
              <a:rPr lang="ru-RU" dirty="0" err="1">
                <a:ea typeface="Times New Roman"/>
                <a:cs typeface="Times New Roman" panose="02020603050405020304" pitchFamily="18" charset="0"/>
              </a:rPr>
              <a:t>лв</a:t>
            </a:r>
            <a:r>
              <a:rPr lang="ru-RU" dirty="0"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ea typeface="Times New Roman"/>
                <a:cs typeface="Times New Roman" panose="02020603050405020304" pitchFamily="18" charset="0"/>
              </a:rPr>
              <a:t>Процентно</a:t>
            </a:r>
            <a:r>
              <a:rPr lang="ru-RU" dirty="0"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ea typeface="Times New Roman"/>
                <a:cs typeface="Times New Roman" panose="02020603050405020304" pitchFamily="18" charset="0"/>
              </a:rPr>
              <a:t>разпределение</a:t>
            </a:r>
            <a:r>
              <a:rPr lang="ru-RU" dirty="0">
                <a:ea typeface="Times New Roman"/>
                <a:cs typeface="Times New Roman" panose="02020603050405020304" pitchFamily="18" charset="0"/>
              </a:rPr>
              <a:t>  е в размер</a:t>
            </a:r>
          </a:p>
          <a:p>
            <a:pPr algn="just"/>
            <a:r>
              <a:rPr lang="ru-RU" sz="1600" dirty="0">
                <a:ea typeface="Times New Roman"/>
                <a:cs typeface="Times New Roman" panose="02020603050405020304" pitchFamily="18" charset="0"/>
              </a:rPr>
              <a:t>на 1,20 % в/у ФРЗ за 2024 г. </a:t>
            </a:r>
          </a:p>
          <a:p>
            <a:pPr algn="just"/>
            <a:endParaRPr lang="bg-BG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8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Делегирана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3-01-311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82836B99-15F4-42C6-AAA9-9BCA2394BE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524551"/>
              </p:ext>
            </p:extLst>
          </p:nvPr>
        </p:nvGraphicFramePr>
        <p:xfrm>
          <a:off x="323528" y="1268760"/>
          <a:ext cx="8147249" cy="377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81">
                  <a:extLst>
                    <a:ext uri="{9D8B030D-6E8A-4147-A177-3AD203B41FA5}">
                      <a16:colId xmlns:a16="http://schemas.microsoft.com/office/drawing/2014/main" val="1433007219"/>
                    </a:ext>
                  </a:extLst>
                </a:gridCol>
                <a:gridCol w="1977132">
                  <a:extLst>
                    <a:ext uri="{9D8B030D-6E8A-4147-A177-3AD203B41FA5}">
                      <a16:colId xmlns:a16="http://schemas.microsoft.com/office/drawing/2014/main" val="2967130527"/>
                    </a:ext>
                  </a:extLst>
                </a:gridCol>
                <a:gridCol w="958446">
                  <a:extLst>
                    <a:ext uri="{9D8B030D-6E8A-4147-A177-3AD203B41FA5}">
                      <a16:colId xmlns:a16="http://schemas.microsoft.com/office/drawing/2014/main" val="2663775375"/>
                    </a:ext>
                  </a:extLst>
                </a:gridCol>
                <a:gridCol w="992702">
                  <a:extLst>
                    <a:ext uri="{9D8B030D-6E8A-4147-A177-3AD203B41FA5}">
                      <a16:colId xmlns:a16="http://schemas.microsoft.com/office/drawing/2014/main" val="189427810"/>
                    </a:ext>
                  </a:extLst>
                </a:gridCol>
                <a:gridCol w="1156296">
                  <a:extLst>
                    <a:ext uri="{9D8B030D-6E8A-4147-A177-3AD203B41FA5}">
                      <a16:colId xmlns:a16="http://schemas.microsoft.com/office/drawing/2014/main" val="3455192324"/>
                    </a:ext>
                  </a:extLst>
                </a:gridCol>
                <a:gridCol w="1156296">
                  <a:extLst>
                    <a:ext uri="{9D8B030D-6E8A-4147-A177-3AD203B41FA5}">
                      <a16:colId xmlns:a16="http://schemas.microsoft.com/office/drawing/2014/main" val="1494309308"/>
                    </a:ext>
                  </a:extLst>
                </a:gridCol>
                <a:gridCol w="1156296">
                  <a:extLst>
                    <a:ext uri="{9D8B030D-6E8A-4147-A177-3AD203B41FA5}">
                      <a16:colId xmlns:a16="http://schemas.microsoft.com/office/drawing/2014/main" val="2643369021"/>
                    </a:ext>
                  </a:extLst>
                </a:gridCol>
              </a:tblGrid>
              <a:tr h="746354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РАЗХОДИ ПО ПАРАГРАФИ  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Начален план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тримесечие</a:t>
                      </a:r>
                    </a:p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30%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тримесечие</a:t>
                      </a:r>
                    </a:p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тримесечие</a:t>
                      </a:r>
                    </a:p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тримесечие </a:t>
                      </a:r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</a:p>
                  </a:txBody>
                  <a:tcPr marL="9524" marR="9524" marT="9529" marB="0" anchor="b"/>
                </a:tc>
                <a:extLst>
                  <a:ext uri="{0D108BD9-81ED-4DB2-BD59-A6C34878D82A}">
                    <a16:rowId xmlns:a16="http://schemas.microsoft.com/office/drawing/2014/main" val="631935261"/>
                  </a:ext>
                </a:extLst>
              </a:tr>
              <a:tr h="654259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01 00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Заплати на персонала по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трудови</a:t>
                      </a:r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правоотношения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731 465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219 440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182 866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146 293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182 866</a:t>
                      </a:r>
                    </a:p>
                  </a:txBody>
                  <a:tcPr marL="9524" marR="9524" marT="9529" marB="0" anchor="b"/>
                </a:tc>
                <a:extLst>
                  <a:ext uri="{0D108BD9-81ED-4DB2-BD59-A6C34878D82A}">
                    <a16:rowId xmlns:a16="http://schemas.microsoft.com/office/drawing/2014/main" val="1603665229"/>
                  </a:ext>
                </a:extLst>
              </a:tr>
              <a:tr h="439372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02 00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Други плащания за персонала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29 967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8 990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7 492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5 993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7 492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406820419"/>
                  </a:ext>
                </a:extLst>
              </a:tr>
              <a:tr h="255169"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 т.ч.</a:t>
                      </a:r>
                    </a:p>
                    <a:p>
                      <a:pPr algn="ctr">
                        <a:defRPr/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§§ 02 05</a:t>
                      </a:r>
                    </a:p>
                    <a:p>
                      <a:pPr algn="ctr">
                        <a:defRPr/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bg-BG" sz="14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Граждански договори 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</a:rPr>
                        <a:t>5 000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1 500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1 250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1 000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1 250</a:t>
                      </a:r>
                    </a:p>
                  </a:txBody>
                  <a:tcPr marL="9524" marR="9524" marT="9529" marB="0" anchor="b"/>
                </a:tc>
                <a:extLst>
                  <a:ext uri="{0D108BD9-81ED-4DB2-BD59-A6C34878D82A}">
                    <a16:rowId xmlns:a16="http://schemas.microsoft.com/office/drawing/2014/main" val="1426537517"/>
                  </a:ext>
                </a:extLst>
              </a:tr>
              <a:tr h="25516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СБКО 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16 167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4 850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4 042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3 233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4 042</a:t>
                      </a:r>
                    </a:p>
                  </a:txBody>
                  <a:tcPr marL="9524" marR="9524" marT="9529" marB="0" anchor="b"/>
                </a:tc>
                <a:extLst>
                  <a:ext uri="{0D108BD9-81ED-4DB2-BD59-A6C34878D82A}">
                    <a16:rowId xmlns:a16="http://schemas.microsoft.com/office/drawing/2014/main" val="3785987315"/>
                  </a:ext>
                </a:extLst>
              </a:tr>
              <a:tr h="65425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Представително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облекло 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</a:rPr>
                        <a:t>8 800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2 640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2 200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1 760</a:t>
                      </a:r>
                    </a:p>
                  </a:txBody>
                  <a:tcPr marL="9524" marR="9524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2 200</a:t>
                      </a:r>
                    </a:p>
                  </a:txBody>
                  <a:tcPr marL="9524" marR="9524" marT="9529" marB="0" anchor="b"/>
                </a:tc>
                <a:extLst>
                  <a:ext uri="{0D108BD9-81ED-4DB2-BD59-A6C34878D82A}">
                    <a16:rowId xmlns:a16="http://schemas.microsoft.com/office/drawing/2014/main" val="4110990455"/>
                  </a:ext>
                </a:extLst>
              </a:tr>
              <a:tr h="654259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§</a:t>
                      </a:r>
                      <a:r>
                        <a:rPr lang="bg-BG" sz="140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§ </a:t>
                      </a:r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05 00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Задължителни осигуровки от работодателя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160 498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48 149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40 124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32 100</a:t>
                      </a:r>
                    </a:p>
                  </a:txBody>
                  <a:tcPr marL="9525" marR="9525" marT="952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40 125</a:t>
                      </a:r>
                    </a:p>
                    <a:p>
                      <a:pPr algn="ctr" fontAlgn="b"/>
                      <a:endParaRPr lang="bg-BG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9" marB="0" anchor="ctr"/>
                </a:tc>
                <a:extLst>
                  <a:ext uri="{0D108BD9-81ED-4DB2-BD59-A6C34878D82A}">
                    <a16:rowId xmlns:a16="http://schemas.microsoft.com/office/drawing/2014/main" val="2014765451"/>
                  </a:ext>
                </a:extLst>
              </a:tr>
            </a:tbl>
          </a:graphicData>
        </a:graphic>
      </p:graphicFrame>
      <p:sp>
        <p:nvSpPr>
          <p:cNvPr id="14" name="Правоъгълник 13">
            <a:extLst>
              <a:ext uri="{FF2B5EF4-FFF2-40B4-BE49-F238E27FC236}">
                <a16:creationId xmlns:a16="http://schemas.microsoft.com/office/drawing/2014/main" id="{80E45911-7EC6-4A26-83D5-F987899C4884}"/>
              </a:ext>
            </a:extLst>
          </p:cNvPr>
          <p:cNvSpPr/>
          <p:nvPr/>
        </p:nvSpPr>
        <p:spPr>
          <a:xfrm>
            <a:off x="467544" y="5373216"/>
            <a:ext cx="756084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т. ч.</a:t>
            </a: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§§ 05 51 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Осигуровки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Държавно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§§ 05 52 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Осигурителни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вноски  за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Учителски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пенсионен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 – </a:t>
            </a: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§§ 05 60 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осигурителни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вноски от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  </a:t>
            </a:r>
          </a:p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§§ 05 80  Вноски за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допълнително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задължително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418718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5">
            <a:extLst>
              <a:ext uri="{FF2B5EF4-FFF2-40B4-BE49-F238E27FC236}">
                <a16:creationId xmlns:a16="http://schemas.microsoft.com/office/drawing/2014/main" id="{1511E912-2E3F-4A00-85F0-FC6F3363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323528" y="5301208"/>
            <a:ext cx="432048" cy="216024"/>
          </a:xfrm>
        </p:spPr>
        <p:txBody>
          <a:bodyPr>
            <a:normAutofit fontScale="90000"/>
          </a:bodyPr>
          <a:lstStyle/>
          <a:p>
            <a:pPr algn="l"/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5F83593-5B99-4546-8AB6-67D84D76FCE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89451394"/>
              </p:ext>
            </p:extLst>
          </p:nvPr>
        </p:nvGraphicFramePr>
        <p:xfrm>
          <a:off x="323528" y="116632"/>
          <a:ext cx="8496942" cy="650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10">
                  <a:extLst>
                    <a:ext uri="{9D8B030D-6E8A-4147-A177-3AD203B41FA5}">
                      <a16:colId xmlns:a16="http://schemas.microsoft.com/office/drawing/2014/main" val="880827909"/>
                    </a:ext>
                  </a:extLst>
                </a:gridCol>
                <a:gridCol w="1752621">
                  <a:extLst>
                    <a:ext uri="{9D8B030D-6E8A-4147-A177-3AD203B41FA5}">
                      <a16:colId xmlns:a16="http://schemas.microsoft.com/office/drawing/2014/main" val="1661507546"/>
                    </a:ext>
                  </a:extLst>
                </a:gridCol>
                <a:gridCol w="1050715">
                  <a:extLst>
                    <a:ext uri="{9D8B030D-6E8A-4147-A177-3AD203B41FA5}">
                      <a16:colId xmlns:a16="http://schemas.microsoft.com/office/drawing/2014/main" val="3779709782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1470371255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4127969894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1934201517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1736024763"/>
                    </a:ext>
                  </a:extLst>
                </a:gridCol>
              </a:tblGrid>
              <a:tr h="418402">
                <a:tc>
                  <a:txBody>
                    <a:bodyPr/>
                    <a:lstStyle/>
                    <a:p>
                      <a:pPr algn="ctr" fontAlgn="b"/>
                      <a:r>
                        <a:rPr lang="bg-BG" sz="2400" b="0" i="0" u="none" strike="noStrike" dirty="0">
                          <a:latin typeface="+mj-lt"/>
                        </a:rPr>
                        <a:t> 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РАЗХОДИ ПО ПАРАГРАФИ  </a:t>
                      </a:r>
                    </a:p>
                  </a:txBody>
                  <a:tcPr marL="9525" marR="9525" marT="9533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Начален план</a:t>
                      </a:r>
                    </a:p>
                  </a:txBody>
                  <a:tcPr marL="9525" marR="9525" marT="9533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тримесечие</a:t>
                      </a:r>
                    </a:p>
                  </a:txBody>
                  <a:tcPr marL="9525" marR="9525" marT="9533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тримесечие</a:t>
                      </a:r>
                    </a:p>
                  </a:txBody>
                  <a:tcPr marL="9525" marR="9525" marT="9533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тримесечие</a:t>
                      </a:r>
                    </a:p>
                  </a:txBody>
                  <a:tcPr marL="9525" marR="9525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тримесечие </a:t>
                      </a:r>
                    </a:p>
                  </a:txBody>
                  <a:tcPr marL="9525" marR="9525" marT="9533" marB="0" anchor="b"/>
                </a:tc>
                <a:extLst>
                  <a:ext uri="{0D108BD9-81ED-4DB2-BD59-A6C34878D82A}">
                    <a16:rowId xmlns:a16="http://schemas.microsoft.com/office/drawing/2014/main" val="1939907730"/>
                  </a:ext>
                </a:extLst>
              </a:tr>
              <a:tr h="694388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§10 00</a:t>
                      </a:r>
                    </a:p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В т.ч.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Издръжка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261 531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78 460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65 383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42 306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75 382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3171194643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11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Разходи за храна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48 555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14 567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12 139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9 711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12 138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2538434728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13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Разходи за работно облекло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 5 000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1 500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1 250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1 250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3400485146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14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Разходи за учебни помагала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229683295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15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Разходи за материали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50 000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15 677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14 500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9 323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10 500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2326409757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16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Разходи за горива, вода и </a:t>
                      </a:r>
                      <a:r>
                        <a:rPr lang="bg-BG" sz="12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ел</a:t>
                      </a:r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енергия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50 000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14 500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10 500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2528660338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20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Разходи за външни услуги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50 000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13 500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8 128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10 372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4189181103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30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Разходи за текущ ремонт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30 000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7 500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7 500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1778534923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51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Разходи за командировки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5 718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1 716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1 994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1 144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864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1819323570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62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Разходи за застраховки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2 000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2000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2555369485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§§10 98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Резерв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20 258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20 258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362068466"/>
                  </a:ext>
                </a:extLst>
              </a:tr>
              <a:tr h="46590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§§19 81</a:t>
                      </a:r>
                    </a:p>
                    <a:p>
                      <a:pPr algn="l" fontAlgn="b"/>
                      <a:endParaRPr lang="bg-BG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ТБО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1 107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332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277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221</a:t>
                      </a: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277</a:t>
                      </a: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2615594534"/>
                  </a:ext>
                </a:extLst>
              </a:tr>
              <a:tr h="243005">
                <a:tc>
                  <a:txBody>
                    <a:bodyPr/>
                    <a:lstStyle/>
                    <a:p>
                      <a:pPr algn="l" fontAlgn="b"/>
                      <a:endParaRPr lang="bg-BG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600" b="1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b"/>
                </a:tc>
                <a:extLst>
                  <a:ext uri="{0D108BD9-81ED-4DB2-BD59-A6C34878D82A}">
                    <a16:rowId xmlns:a16="http://schemas.microsoft.com/office/drawing/2014/main" val="528770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27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>
            <a:extLst>
              <a:ext uri="{FF2B5EF4-FFF2-40B4-BE49-F238E27FC236}">
                <a16:creationId xmlns:a16="http://schemas.microsoft.com/office/drawing/2014/main" id="{6472BBAD-1ECB-441A-B6DA-07E15126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Делегирана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държавата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3-01-311</a:t>
            </a:r>
            <a:br>
              <a:rPr lang="ru-RU" dirty="0"/>
            </a:br>
            <a:endParaRPr lang="bg-B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5085184"/>
            <a:ext cx="7408333" cy="360040"/>
          </a:xfrm>
        </p:spPr>
        <p:txBody>
          <a:bodyPr>
            <a:normAutofit lnSpcReduction="10000"/>
          </a:bodyPr>
          <a:lstStyle/>
          <a:p>
            <a:pPr lvl="0"/>
            <a:endParaRPr lang="bg-BG" dirty="0"/>
          </a:p>
          <a:p>
            <a:pPr lvl="0"/>
            <a:endParaRPr lang="bg-BG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8AE1462-7EF8-4B7D-B0D2-961E9B55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043133"/>
              </p:ext>
            </p:extLst>
          </p:nvPr>
        </p:nvGraphicFramePr>
        <p:xfrm>
          <a:off x="539552" y="1412777"/>
          <a:ext cx="7478378" cy="2180549"/>
        </p:xfrm>
        <a:graphic>
          <a:graphicData uri="http://schemas.openxmlformats.org/drawingml/2006/table">
            <a:tbl>
              <a:tblPr/>
              <a:tblGrid>
                <a:gridCol w="726722">
                  <a:extLst>
                    <a:ext uri="{9D8B030D-6E8A-4147-A177-3AD203B41FA5}">
                      <a16:colId xmlns:a16="http://schemas.microsoft.com/office/drawing/2014/main" val="2060987108"/>
                    </a:ext>
                  </a:extLst>
                </a:gridCol>
                <a:gridCol w="2409071">
                  <a:extLst>
                    <a:ext uri="{9D8B030D-6E8A-4147-A177-3AD203B41FA5}">
                      <a16:colId xmlns:a16="http://schemas.microsoft.com/office/drawing/2014/main" val="725331175"/>
                    </a:ext>
                  </a:extLst>
                </a:gridCol>
                <a:gridCol w="764298">
                  <a:extLst>
                    <a:ext uri="{9D8B030D-6E8A-4147-A177-3AD203B41FA5}">
                      <a16:colId xmlns:a16="http://schemas.microsoft.com/office/drawing/2014/main" val="2744919441"/>
                    </a:ext>
                  </a:extLst>
                </a:gridCol>
                <a:gridCol w="816696">
                  <a:extLst>
                    <a:ext uri="{9D8B030D-6E8A-4147-A177-3AD203B41FA5}">
                      <a16:colId xmlns:a16="http://schemas.microsoft.com/office/drawing/2014/main" val="2735465272"/>
                    </a:ext>
                  </a:extLst>
                </a:gridCol>
                <a:gridCol w="859399">
                  <a:extLst>
                    <a:ext uri="{9D8B030D-6E8A-4147-A177-3AD203B41FA5}">
                      <a16:colId xmlns:a16="http://schemas.microsoft.com/office/drawing/2014/main" val="4193050907"/>
                    </a:ext>
                  </a:extLst>
                </a:gridCol>
                <a:gridCol w="920783">
                  <a:extLst>
                    <a:ext uri="{9D8B030D-6E8A-4147-A177-3AD203B41FA5}">
                      <a16:colId xmlns:a16="http://schemas.microsoft.com/office/drawing/2014/main" val="1229166011"/>
                    </a:ext>
                  </a:extLst>
                </a:gridCol>
                <a:gridCol w="981409">
                  <a:extLst>
                    <a:ext uri="{9D8B030D-6E8A-4147-A177-3AD203B41FA5}">
                      <a16:colId xmlns:a16="http://schemas.microsoft.com/office/drawing/2014/main" val="1772980699"/>
                    </a:ext>
                  </a:extLst>
                </a:gridCol>
              </a:tblGrid>
              <a:tr h="93635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РАЗХОДИ ПО ПАРАГРАФИ  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Начален план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тримесечие</a:t>
                      </a:r>
                    </a:p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30%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тримесечие</a:t>
                      </a:r>
                    </a:p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тримесечие</a:t>
                      </a:r>
                    </a:p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bg-BG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тримесечие </a:t>
                      </a:r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687946"/>
                  </a:ext>
                </a:extLst>
              </a:tr>
              <a:tr h="68602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bg-BG" sz="1600" b="0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§ 52 00</a:t>
                      </a:r>
                    </a:p>
                    <a:p>
                      <a:pPr algn="ctr">
                        <a:defRPr/>
                      </a:pPr>
                      <a:endParaRPr lang="bg-BG" sz="14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Капиталови разходи</a:t>
                      </a:r>
                    </a:p>
                    <a:p>
                      <a:pPr algn="l" fontAlgn="b"/>
                      <a:endParaRPr lang="ru-RU" sz="1400" b="0" i="0" u="none" strike="noStrike" dirty="0">
                        <a:latin typeface="+mj-lt"/>
                      </a:endParaRP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>
                          <a:latin typeface="+mj-lt"/>
                        </a:rPr>
                        <a:t>20 000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latin typeface="+mj-lt"/>
                        </a:rPr>
                        <a:t>6 000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latin typeface="+mj-lt"/>
                        </a:rPr>
                        <a:t>5 000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latin typeface="+mj-lt"/>
                        </a:rPr>
                        <a:t>4 000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latin typeface="+mj-lt"/>
                        </a:rPr>
                        <a:t>5 000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055755"/>
                  </a:ext>
                </a:extLst>
              </a:tr>
              <a:tr h="428465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latin typeface="+mj-lt"/>
                        </a:rPr>
                        <a:t>§ 52 03</a:t>
                      </a:r>
                    </a:p>
                    <a:p>
                      <a:pPr algn="l" fontAlgn="b"/>
                      <a:endParaRPr lang="bg-BG" sz="1200" b="0" i="0" u="none" strike="noStrike" dirty="0">
                        <a:latin typeface="+mj-lt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dirty="0">
                          <a:latin typeface="+mj-lt"/>
                        </a:rPr>
                        <a:t>Разходи за придобиване на друго оборудване, машини, съоръжения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latin typeface="+mj-lt"/>
                        </a:rPr>
                        <a:t>20 000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latin typeface="+mj-lt"/>
                        </a:rPr>
                        <a:t>6 000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latin typeface="+mj-lt"/>
                        </a:rPr>
                        <a:t>5 000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latin typeface="+mj-lt"/>
                        </a:rPr>
                        <a:t>4 000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latin typeface="+mj-lt"/>
                        </a:rPr>
                        <a:t>5 000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397114"/>
                  </a:ext>
                </a:extLst>
              </a:tr>
            </a:tbl>
          </a:graphicData>
        </a:graphic>
      </p:graphicFrame>
      <p:sp>
        <p:nvSpPr>
          <p:cNvPr id="8" name="Правоъгълник 7">
            <a:extLst>
              <a:ext uri="{FF2B5EF4-FFF2-40B4-BE49-F238E27FC236}">
                <a16:creationId xmlns:a16="http://schemas.microsoft.com/office/drawing/2014/main" id="{AE00A288-EBD1-4D2D-B77C-A2C85670DB54}"/>
              </a:ext>
            </a:extLst>
          </p:cNvPr>
          <p:cNvSpPr/>
          <p:nvPr/>
        </p:nvSpPr>
        <p:spPr>
          <a:xfrm>
            <a:off x="323528" y="5341975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endParaRPr lang="bg-BG" sz="2400" dirty="0">
              <a:solidFill>
                <a:srgbClr val="0070C0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bg-BG" sz="2000" dirty="0"/>
              <a:t>Всичко за дейността: 1 204 568</a:t>
            </a:r>
          </a:p>
        </p:txBody>
      </p:sp>
    </p:spTree>
    <p:extLst>
      <p:ext uri="{BB962C8B-B14F-4D97-AF65-F5344CB8AC3E}">
        <p14:creationId xmlns:p14="http://schemas.microsoft.com/office/powerpoint/2010/main" val="183337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>
            <a:extLst>
              <a:ext uri="{FF2B5EF4-FFF2-40B4-BE49-F238E27FC236}">
                <a16:creationId xmlns:a16="http://schemas.microsoft.com/office/drawing/2014/main" id="{6472BBAD-1ECB-441A-B6DA-07E15126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075240" cy="1140942"/>
          </a:xfrm>
        </p:spPr>
        <p:txBody>
          <a:bodyPr>
            <a:normAutofit/>
          </a:bodyPr>
          <a:lstStyle/>
          <a:p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Делегирана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държавата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3-01-338</a:t>
            </a:r>
            <a:br>
              <a:rPr lang="ru-RU" dirty="0"/>
            </a:br>
            <a:endParaRPr lang="bg-B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67100"/>
            <a:ext cx="5554959" cy="824955"/>
          </a:xfrm>
        </p:spPr>
        <p:txBody>
          <a:bodyPr/>
          <a:lstStyle/>
          <a:p>
            <a:pPr lvl="0"/>
            <a:r>
              <a:rPr lang="bg-BG" b="1" dirty="0">
                <a:solidFill>
                  <a:schemeClr val="tx1"/>
                </a:solidFill>
              </a:rPr>
              <a:t>Всичко за дейността: 4 330</a:t>
            </a:r>
            <a:endParaRPr lang="bg-BG" dirty="0"/>
          </a:p>
          <a:p>
            <a:pPr lvl="0"/>
            <a:endParaRPr lang="bg-BG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8AE1462-7EF8-4B7D-B0D2-961E9B55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18717"/>
              </p:ext>
            </p:extLst>
          </p:nvPr>
        </p:nvGraphicFramePr>
        <p:xfrm>
          <a:off x="467544" y="1700808"/>
          <a:ext cx="8254030" cy="1793030"/>
        </p:xfrm>
        <a:graphic>
          <a:graphicData uri="http://schemas.openxmlformats.org/drawingml/2006/table">
            <a:tbl>
              <a:tblPr/>
              <a:tblGrid>
                <a:gridCol w="772758">
                  <a:extLst>
                    <a:ext uri="{9D8B030D-6E8A-4147-A177-3AD203B41FA5}">
                      <a16:colId xmlns:a16="http://schemas.microsoft.com/office/drawing/2014/main" val="2060987108"/>
                    </a:ext>
                  </a:extLst>
                </a:gridCol>
                <a:gridCol w="2669407">
                  <a:extLst>
                    <a:ext uri="{9D8B030D-6E8A-4147-A177-3AD203B41FA5}">
                      <a16:colId xmlns:a16="http://schemas.microsoft.com/office/drawing/2014/main" val="725331175"/>
                    </a:ext>
                  </a:extLst>
                </a:gridCol>
                <a:gridCol w="846892">
                  <a:extLst>
                    <a:ext uri="{9D8B030D-6E8A-4147-A177-3AD203B41FA5}">
                      <a16:colId xmlns:a16="http://schemas.microsoft.com/office/drawing/2014/main" val="2744919441"/>
                    </a:ext>
                  </a:extLst>
                </a:gridCol>
                <a:gridCol w="904952">
                  <a:extLst>
                    <a:ext uri="{9D8B030D-6E8A-4147-A177-3AD203B41FA5}">
                      <a16:colId xmlns:a16="http://schemas.microsoft.com/office/drawing/2014/main" val="2735465272"/>
                    </a:ext>
                  </a:extLst>
                </a:gridCol>
                <a:gridCol w="952269">
                  <a:extLst>
                    <a:ext uri="{9D8B030D-6E8A-4147-A177-3AD203B41FA5}">
                      <a16:colId xmlns:a16="http://schemas.microsoft.com/office/drawing/2014/main" val="4193050907"/>
                    </a:ext>
                  </a:extLst>
                </a:gridCol>
                <a:gridCol w="1020288">
                  <a:extLst>
                    <a:ext uri="{9D8B030D-6E8A-4147-A177-3AD203B41FA5}">
                      <a16:colId xmlns:a16="http://schemas.microsoft.com/office/drawing/2014/main" val="1229166011"/>
                    </a:ext>
                  </a:extLst>
                </a:gridCol>
                <a:gridCol w="1087464">
                  <a:extLst>
                    <a:ext uri="{9D8B030D-6E8A-4147-A177-3AD203B41FA5}">
                      <a16:colId xmlns:a16="http://schemas.microsoft.com/office/drawing/2014/main" val="1772980699"/>
                    </a:ext>
                  </a:extLst>
                </a:gridCol>
              </a:tblGrid>
              <a:tr h="100932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РАЗХОДИ ПО ПАРАГРАФИ  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Начален план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bg-BG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тримесечие</a:t>
                      </a:r>
                    </a:p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30%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тримесечие</a:t>
                      </a:r>
                    </a:p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тримесечие</a:t>
                      </a:r>
                    </a:p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bg-BG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тримесечие </a:t>
                      </a:r>
                      <a:r>
                        <a:rPr lang="bg-BG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687946"/>
                  </a:ext>
                </a:extLst>
              </a:tr>
              <a:tr h="48064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bg-BG" sz="14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§§ 10 00</a:t>
                      </a:r>
                    </a:p>
                    <a:p>
                      <a:pPr algn="ctr">
                        <a:defRPr/>
                      </a:pPr>
                      <a:endParaRPr lang="bg-BG" sz="17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ИЗДРЪЖКА</a:t>
                      </a:r>
                    </a:p>
                    <a:p>
                      <a:pPr algn="l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4 330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1 299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1 083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866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1 082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055755"/>
                  </a:ext>
                </a:extLst>
              </a:tr>
              <a:tr h="301738">
                <a:tc>
                  <a:txBody>
                    <a:bodyPr/>
                    <a:lstStyle/>
                    <a:p>
                      <a:pPr algn="l" fontAlgn="b"/>
                      <a:r>
                        <a:rPr lang="bg-BG" sz="1700" b="0" i="0" u="none" strike="noStrike" dirty="0">
                          <a:latin typeface="+mj-lt"/>
                        </a:rPr>
                        <a:t>§§ </a:t>
                      </a:r>
                      <a:r>
                        <a:rPr lang="bg-BG" sz="1600" b="0" i="0" u="none" strike="noStrike" dirty="0">
                          <a:latin typeface="+mj-lt"/>
                        </a:rPr>
                        <a:t>10 15 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latin typeface="+mj-lt"/>
                        </a:rPr>
                        <a:t> Материали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+mj-lt"/>
                        </a:rPr>
                        <a:t>4 330 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+mj-lt"/>
                        </a:rPr>
                        <a:t>1 299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+mj-lt"/>
                        </a:rPr>
                        <a:t>1 083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+mj-lt"/>
                        </a:rPr>
                        <a:t>866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latin typeface="+mj-lt"/>
                        </a:rPr>
                        <a:t>1 082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397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83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98008A2-EEA3-4C53-958B-C19CCF71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bg-BG" altLang="bg-BG" sz="4000" u="sng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Начален план за 2024 г.</a:t>
            </a:r>
            <a:br>
              <a:rPr lang="bg-BG" altLang="bg-BG" sz="18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</a:b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4CFDE1F6-2C03-4981-B84A-83816BA335A5}"/>
              </a:ext>
            </a:extLst>
          </p:cNvPr>
          <p:cNvSpPr txBox="1">
            <a:spLocks/>
          </p:cNvSpPr>
          <p:nvPr/>
        </p:nvSpPr>
        <p:spPr>
          <a:xfrm>
            <a:off x="251520" y="1930400"/>
            <a:ext cx="8892480" cy="265072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Дейност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3-01-311    -1 204 568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Дейност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3-01-337  -                 0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Дейност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3-01-338  -         4 330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bg-BG" altLang="bg-BG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Всичко за  2024 год.  -     1 208 898           </a:t>
            </a:r>
            <a:br>
              <a:rPr lang="bg-BG" altLang="bg-BG" sz="2800" u="sng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bg-BG" sz="28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3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br>
              <a:rPr lang="bg-BG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bg-BG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bg-BG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lang="bg-BG" sz="31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4149080"/>
            <a:ext cx="7408333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g-BG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Стефанова–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счетоводител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ДГ № 2 «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март»</a:t>
            </a:r>
          </a:p>
          <a:p>
            <a:pPr marL="0" indent="0" algn="ctr">
              <a:buNone/>
            </a:pPr>
            <a:endParaRPr lang="en-US" i="1" u="sng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bg-BG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3D654A24-9D84-4468-836C-CE04E4646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167" y="2886409"/>
            <a:ext cx="1115665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1386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ети">
  <a:themeElements>
    <a:clrScheme name="Фасети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Фасети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Фасети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743</Words>
  <Application>Microsoft Office PowerPoint</Application>
  <PresentationFormat>Презентация на цял екран (4:3)</PresentationFormat>
  <Paragraphs>246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Trebuchet MS</vt:lpstr>
      <vt:lpstr>Wingdings 3</vt:lpstr>
      <vt:lpstr>Фасети</vt:lpstr>
      <vt:lpstr>Детска градина № 2 “Осми март“  град Търговище   </vt:lpstr>
      <vt:lpstr>Презентация на PowerPoint</vt:lpstr>
      <vt:lpstr>  2. СРЕДСТВАТА ЗА КВАЛИФИКАЦИЯ за 2024 год. </vt:lpstr>
      <vt:lpstr>Делегирана от държавата дейност 3-01-311 </vt:lpstr>
      <vt:lpstr> </vt:lpstr>
      <vt:lpstr>Делегирана от държавата дейност 3-01-311 </vt:lpstr>
      <vt:lpstr>Делегирана от държавата дейност 3-01-338 </vt:lpstr>
      <vt:lpstr>Начален план за 2024 г. </vt:lpstr>
      <vt:lpstr>                                       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Трудово законодателство</dc:title>
  <dc:creator>Teacher</dc:creator>
  <cp:lastModifiedBy>Owner</cp:lastModifiedBy>
  <cp:revision>149</cp:revision>
  <dcterms:created xsi:type="dcterms:W3CDTF">2015-12-20T07:53:44Z</dcterms:created>
  <dcterms:modified xsi:type="dcterms:W3CDTF">2024-04-09T08:50:52Z</dcterms:modified>
</cp:coreProperties>
</file>