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88" r:id="rId3"/>
    <p:sldId id="260" r:id="rId4"/>
    <p:sldId id="258" r:id="rId5"/>
    <p:sldId id="266" r:id="rId6"/>
    <p:sldId id="268" r:id="rId7"/>
    <p:sldId id="289" r:id="rId8"/>
    <p:sldId id="290" r:id="rId9"/>
    <p:sldId id="277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 autoAdjust="0"/>
    <p:restoredTop sz="94708" autoAdjust="0"/>
  </p:normalViewPr>
  <p:slideViewPr>
    <p:cSldViewPr>
      <p:cViewPr varScale="1">
        <p:scale>
          <a:sx n="68" d="100"/>
          <a:sy n="68" d="100"/>
        </p:scale>
        <p:origin x="185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pPr/>
              <a:t>09.04.2024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pPr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635547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лавие и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pPr/>
              <a:t>09.04.2024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pPr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321301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pPr/>
              <a:t>09.04.2024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pPr/>
              <a:t>‹#›</a:t>
            </a:fld>
            <a:endParaRPr lang="bg-BG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670365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ичка с им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pPr/>
              <a:t>09.04.2024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pPr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6077336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ичка с име на цита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pPr/>
              <a:t>09.04.2024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pPr/>
              <a:t>‹#›</a:t>
            </a:fld>
            <a:endParaRPr lang="bg-BG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4069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или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pPr/>
              <a:t>09.04.2024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pPr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2450336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pPr/>
              <a:t>09.04.2024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pPr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4357049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pPr/>
              <a:t>09.04.2024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pPr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325544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pPr/>
              <a:t>09.04.2024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pPr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942529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разд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pPr/>
              <a:t>09.04.2024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pPr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087945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pPr/>
              <a:t>09.04.2024</a:t>
            </a:fld>
            <a:endParaRPr lang="bg-B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pPr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798923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pPr/>
              <a:t>09.04.2024</a:t>
            </a:fld>
            <a:endParaRPr lang="bg-BG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pPr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4215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pPr/>
              <a:t>09.04.2024</a:t>
            </a:fld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pPr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54785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pPr/>
              <a:t>09.04.2024</a:t>
            </a:fld>
            <a:endParaRPr lang="bg-BG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pPr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610766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pPr/>
              <a:t>09.04.2024</a:t>
            </a:fld>
            <a:endParaRPr lang="bg-B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pPr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32187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bg-BG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pPr/>
              <a:t>09.04.2024</a:t>
            </a:fld>
            <a:endParaRPr lang="bg-B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pPr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088602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CC536-4F3D-4E22-A9F1-A3C6D40310AC}" type="datetimeFigureOut">
              <a:rPr lang="bg-BG" smtClean="0"/>
              <a:pPr/>
              <a:t>09.04.2024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353F3F3C-A60D-426C-8F94-912700854F7B}" type="slidenum">
              <a:rPr lang="bg-BG" smtClean="0"/>
              <a:pPr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616213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5656" y="2348880"/>
            <a:ext cx="5904656" cy="14401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Детска</a:t>
            </a:r>
            <a:r>
              <a:rPr lang="ru-RU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градина № 2 “</a:t>
            </a:r>
            <a:r>
              <a:rPr lang="ru-RU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Осми</a:t>
            </a:r>
            <a:r>
              <a:rPr lang="ru-RU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март“</a:t>
            </a:r>
            <a:br>
              <a:rPr lang="ru-RU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град </a:t>
            </a:r>
            <a:r>
              <a:rPr lang="ru-RU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Търговище</a:t>
            </a:r>
            <a:r>
              <a:rPr lang="ru-RU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kumimoji="0" lang="ru-RU" sz="310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bg-BG" sz="3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61048"/>
            <a:ext cx="6400800" cy="1512167"/>
          </a:xfrm>
        </p:spPr>
        <p:txBody>
          <a:bodyPr>
            <a:normAutofit/>
          </a:bodyPr>
          <a:lstStyle/>
          <a:p>
            <a:pPr algn="ctr"/>
            <a:r>
              <a:rPr lang="ru-RU" sz="2800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Начален</a:t>
            </a:r>
            <a:r>
              <a:rPr lang="ru-RU" sz="28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план за 202</a:t>
            </a:r>
            <a:r>
              <a:rPr lang="en-US" sz="28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8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год.</a:t>
            </a:r>
            <a:br>
              <a:rPr lang="ru-RU" sz="28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800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тримесечно</a:t>
            </a:r>
            <a:r>
              <a:rPr lang="ru-RU" sz="28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разпределение</a:t>
            </a:r>
            <a:br>
              <a:rPr lang="ru-RU" sz="28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2800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524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3ED3EF5-B006-4028-8E52-B91C03B24229}"/>
              </a:ext>
            </a:extLst>
          </p:cNvPr>
          <p:cNvSpPr txBox="1">
            <a:spLocks/>
          </p:cNvSpPr>
          <p:nvPr/>
        </p:nvSpPr>
        <p:spPr bwMode="auto">
          <a:xfrm>
            <a:off x="0" y="188913"/>
            <a:ext cx="914400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484188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bg-BG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       </a:t>
            </a:r>
            <a:r>
              <a:rPr kumimoji="0" lang="bg-BG" altLang="bg-BG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1</a:t>
            </a:r>
            <a:r>
              <a:rPr kumimoji="0" lang="en-US" altLang="bg-BG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.</a:t>
            </a:r>
            <a:r>
              <a:rPr kumimoji="0" lang="bg-BG" altLang="bg-BG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Средства включени в бюджет 20</a:t>
            </a:r>
            <a:r>
              <a:rPr kumimoji="0" lang="en-US" altLang="bg-BG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24</a:t>
            </a:r>
            <a:r>
              <a:rPr kumimoji="0" lang="bg-BG" altLang="bg-BG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г.</a:t>
            </a:r>
            <a:r>
              <a:rPr kumimoji="0" lang="bg-BG" altLang="bg-BG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374F2C8D-5CAA-4CEF-B51C-756BF07673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9193219"/>
              </p:ext>
            </p:extLst>
          </p:nvPr>
        </p:nvGraphicFramePr>
        <p:xfrm>
          <a:off x="755576" y="731804"/>
          <a:ext cx="7870998" cy="5772026"/>
        </p:xfrm>
        <a:graphic>
          <a:graphicData uri="http://schemas.openxmlformats.org/drawingml/2006/table">
            <a:tbl>
              <a:tblPr/>
              <a:tblGrid>
                <a:gridCol w="5824844">
                  <a:extLst>
                    <a:ext uri="{9D8B030D-6E8A-4147-A177-3AD203B41FA5}">
                      <a16:colId xmlns:a16="http://schemas.microsoft.com/office/drawing/2014/main" val="3430774247"/>
                    </a:ext>
                  </a:extLst>
                </a:gridCol>
                <a:gridCol w="2046154">
                  <a:extLst>
                    <a:ext uri="{9D8B030D-6E8A-4147-A177-3AD203B41FA5}">
                      <a16:colId xmlns:a16="http://schemas.microsoft.com/office/drawing/2014/main" val="1357740313"/>
                    </a:ext>
                  </a:extLst>
                </a:gridCol>
              </a:tblGrid>
              <a:tr h="377186">
                <a:tc>
                  <a:txBody>
                    <a:bodyPr/>
                    <a:lstStyle>
                      <a:lvl1pPr marL="342900" indent="-34290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g-BG" altLang="bg-BG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690" marB="456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bg-BG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</a:t>
                      </a:r>
                    </a:p>
                  </a:txBody>
                  <a:tcPr marL="91437" marR="91437" marT="45690" marB="456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3049407"/>
                  </a:ext>
                </a:extLst>
              </a:tr>
              <a:tr h="4112220">
                <a:tc>
                  <a:txBody>
                    <a:bodyPr/>
                    <a:lstStyle>
                      <a:lvl1pPr marL="342900" indent="-34290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altLang="bg-BG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Делегирана от държавата дейност 3-01-311 „</a:t>
                      </a:r>
                      <a:r>
                        <a:rPr kumimoji="0" lang="bg-BG" altLang="bg-BG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Детски градини“ и </a:t>
                      </a:r>
                      <a:r>
                        <a:rPr kumimoji="0" lang="bg-BG" altLang="bg-BG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3-01-338</a:t>
                      </a:r>
                      <a:r>
                        <a:rPr kumimoji="0" lang="bg-BG" altLang="bg-BG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„Ресурсно подпомагане“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altLang="bg-BG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т.ч.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bg-BG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bg-BG" altLang="bg-BG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-финансиране по формула  -  996 720 лв.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bg-BG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-средства регионален коефициент - </a:t>
                      </a:r>
                      <a:r>
                        <a:rPr kumimoji="0" lang="en-US" altLang="bg-BG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bg-BG" altLang="bg-BG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34 440 лв.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bg-BG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-норматив издръжка дете -    </a:t>
                      </a:r>
                      <a:r>
                        <a:rPr kumimoji="0" lang="en-US" altLang="bg-BG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bg-BG" altLang="bg-BG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79 931 лв.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bg-BG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-средства </a:t>
                      </a:r>
                      <a:r>
                        <a:rPr kumimoji="0" lang="bg-BG" altLang="bg-BG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</a:t>
                      </a:r>
                      <a:r>
                        <a:rPr kumimoji="0" lang="bg-BG" altLang="bg-BG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храненето – </a:t>
                      </a:r>
                      <a:r>
                        <a:rPr kumimoji="0" lang="en-US" altLang="bg-BG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bg-BG" altLang="bg-BG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29 601 лв.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bg-BG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-средства </a:t>
                      </a:r>
                      <a:r>
                        <a:rPr kumimoji="0" lang="ru-RU" altLang="bg-BG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приобщаващо</a:t>
                      </a:r>
                      <a:r>
                        <a:rPr kumimoji="0" lang="ru-RU" altLang="bg-BG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образование – 4 330</a:t>
                      </a:r>
                      <a:r>
                        <a:rPr kumimoji="0" lang="en-US" altLang="bg-BG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bg-BG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лв</a:t>
                      </a:r>
                      <a:r>
                        <a:rPr kumimoji="0" lang="ru-RU" altLang="bg-BG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kumimoji="0" lang="en-US" altLang="bg-BG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bg-BG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bg-BG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kumimoji="0" lang="bg-BG" altLang="bg-BG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ЦСОП                                 - 0 лв.</a:t>
                      </a:r>
                      <a:endParaRPr kumimoji="0" lang="ru-RU" altLang="bg-BG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bg-BG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kumimoji="0" lang="ru-RU" altLang="bg-BG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преходен</a:t>
                      </a:r>
                      <a:r>
                        <a:rPr kumimoji="0" lang="ru-RU" altLang="bg-BG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bg-BG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остатък</a:t>
                      </a:r>
                      <a:r>
                        <a:rPr kumimoji="0" lang="ru-RU" altLang="bg-BG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202</a:t>
                      </a:r>
                      <a:r>
                        <a:rPr kumimoji="0" lang="en-US" altLang="bg-BG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kumimoji="0" lang="ru-RU" altLang="bg-BG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– </a:t>
                      </a:r>
                      <a:r>
                        <a:rPr kumimoji="0" lang="en-US" altLang="bg-BG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bg-BG" altLang="bg-BG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63 876</a:t>
                      </a:r>
                      <a:r>
                        <a:rPr kumimoji="0" lang="ru-RU" altLang="bg-BG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bg-BG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лв</a:t>
                      </a:r>
                      <a:r>
                        <a:rPr kumimoji="0" lang="ru-RU" altLang="bg-BG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g-BG" altLang="bg-BG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bg-BG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2. Натурални показатели: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bg-BG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-брой деца 2-3 год. –   59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bg-BG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-брой деца 4-6 год. – 143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bg-BG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-брой деца приобщаващо образование – 5</a:t>
                      </a:r>
                      <a:endParaRPr kumimoji="0" lang="en-US" altLang="bg-BG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bg-BG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-брой деца ЦСОП – 0</a:t>
                      </a:r>
                    </a:p>
                  </a:txBody>
                  <a:tcPr marL="91437" marR="91437" marT="45690" marB="456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bg-BG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1 208 898.00</a:t>
                      </a:r>
                    </a:p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g-BG" altLang="bg-BG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g-BG" altLang="bg-BG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g-BG" altLang="bg-BG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g-BG" altLang="bg-BG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690" marB="456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466642"/>
                  </a:ext>
                </a:extLst>
              </a:tr>
              <a:tr h="839185">
                <a:tc>
                  <a:txBody>
                    <a:bodyPr/>
                    <a:lstStyle>
                      <a:lvl1pPr marL="342900" indent="-34290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g-BG" altLang="bg-BG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bg-BG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 за дейността: 1 208 898 лв.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g-BG" altLang="bg-BG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690" marB="456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g-BG" altLang="bg-BG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g-BG" altLang="bg-BG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690" marB="456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85562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3264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1560" y="620688"/>
            <a:ext cx="6347713" cy="1320800"/>
          </a:xfrm>
        </p:spPr>
        <p:txBody>
          <a:bodyPr>
            <a:normAutofit/>
          </a:bodyPr>
          <a:lstStyle/>
          <a:p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СРЕДСТВАТА ЗА КВАЛИФИКАЦИЯ за 2024 год.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2420888"/>
            <a:ext cx="7056784" cy="2802624"/>
          </a:xfrm>
        </p:spPr>
        <p:txBody>
          <a:bodyPr>
            <a:normAutofit/>
          </a:bodyPr>
          <a:lstStyle/>
          <a:p>
            <a:pPr algn="just"/>
            <a:r>
              <a:rPr lang="ru-RU" sz="2000" dirty="0" err="1">
                <a:ea typeface="Times New Roman"/>
                <a:cs typeface="Times New Roman" panose="02020603050405020304" pitchFamily="18" charset="0"/>
              </a:rPr>
              <a:t>Дейност</a:t>
            </a:r>
            <a:r>
              <a:rPr lang="ru-RU" sz="2000" dirty="0">
                <a:ea typeface="Times New Roman"/>
                <a:cs typeface="Times New Roman" panose="02020603050405020304" pitchFamily="18" charset="0"/>
              </a:rPr>
              <a:t> 3-01-311  </a:t>
            </a:r>
            <a:r>
              <a:rPr lang="ru-RU" sz="2000" dirty="0" err="1">
                <a:ea typeface="Times New Roman"/>
                <a:cs typeface="Times New Roman" panose="02020603050405020304" pitchFamily="18" charset="0"/>
              </a:rPr>
              <a:t>Делегирана</a:t>
            </a:r>
            <a:r>
              <a:rPr lang="ru-RU" sz="2000" dirty="0">
                <a:ea typeface="Times New Roman"/>
                <a:cs typeface="Times New Roman" panose="02020603050405020304" pitchFamily="18" charset="0"/>
              </a:rPr>
              <a:t> от </a:t>
            </a:r>
            <a:r>
              <a:rPr lang="ru-RU" sz="2000" dirty="0" err="1">
                <a:ea typeface="Times New Roman"/>
                <a:cs typeface="Times New Roman" panose="02020603050405020304" pitchFamily="18" charset="0"/>
              </a:rPr>
              <a:t>държавата</a:t>
            </a:r>
            <a:r>
              <a:rPr lang="ru-RU" sz="2000" dirty="0"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a typeface="Times New Roman"/>
                <a:cs typeface="Times New Roman" panose="02020603050405020304" pitchFamily="18" charset="0"/>
              </a:rPr>
              <a:t>дейност</a:t>
            </a:r>
            <a:r>
              <a:rPr lang="ru-RU" sz="2000" dirty="0">
                <a:ea typeface="Times New Roman"/>
                <a:cs typeface="Times New Roman" panose="02020603050405020304" pitchFamily="18" charset="0"/>
              </a:rPr>
              <a:t> Детски </a:t>
            </a:r>
            <a:r>
              <a:rPr lang="ru-RU" sz="2000" dirty="0" err="1">
                <a:ea typeface="Times New Roman"/>
                <a:cs typeface="Times New Roman" panose="02020603050405020304" pitchFamily="18" charset="0"/>
              </a:rPr>
              <a:t>градини</a:t>
            </a:r>
            <a:endParaRPr lang="ru-RU" sz="2000" dirty="0">
              <a:ea typeface="Times New Roman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ea typeface="Times New Roman"/>
                <a:cs typeface="Times New Roman" panose="02020603050405020304" pitchFamily="18" charset="0"/>
              </a:rPr>
              <a:t>Средства за квалификация – 4 310  </a:t>
            </a:r>
            <a:r>
              <a:rPr lang="ru-RU" dirty="0" err="1">
                <a:ea typeface="Times New Roman"/>
                <a:cs typeface="Times New Roman" panose="02020603050405020304" pitchFamily="18" charset="0"/>
              </a:rPr>
              <a:t>лв</a:t>
            </a:r>
            <a:r>
              <a:rPr lang="ru-RU" dirty="0">
                <a:ea typeface="Times New Roman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ea typeface="Times New Roman"/>
                <a:cs typeface="Times New Roman" panose="02020603050405020304" pitchFamily="18" charset="0"/>
              </a:rPr>
              <a:t>Процентно</a:t>
            </a:r>
            <a:r>
              <a:rPr lang="ru-RU" dirty="0"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dirty="0" err="1">
                <a:ea typeface="Times New Roman"/>
                <a:cs typeface="Times New Roman" panose="02020603050405020304" pitchFamily="18" charset="0"/>
              </a:rPr>
              <a:t>разпределение</a:t>
            </a:r>
            <a:r>
              <a:rPr lang="ru-RU" dirty="0">
                <a:ea typeface="Times New Roman"/>
                <a:cs typeface="Times New Roman" panose="02020603050405020304" pitchFamily="18" charset="0"/>
              </a:rPr>
              <a:t>  е в размер</a:t>
            </a:r>
          </a:p>
          <a:p>
            <a:pPr algn="just"/>
            <a:r>
              <a:rPr lang="ru-RU" sz="1600" dirty="0">
                <a:ea typeface="Times New Roman"/>
                <a:cs typeface="Times New Roman" panose="02020603050405020304" pitchFamily="18" charset="0"/>
              </a:rPr>
              <a:t>на 1,20 % в/у ФРЗ за 2024 г. </a:t>
            </a:r>
          </a:p>
          <a:p>
            <a:pPr algn="just"/>
            <a:endParaRPr lang="bg-BG" sz="32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380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Делегирана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държавата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3-01-311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82836B99-15F4-42C6-AAA9-9BCA2394BE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1524551"/>
              </p:ext>
            </p:extLst>
          </p:nvPr>
        </p:nvGraphicFramePr>
        <p:xfrm>
          <a:off x="323528" y="1268760"/>
          <a:ext cx="8147249" cy="3775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0081">
                  <a:extLst>
                    <a:ext uri="{9D8B030D-6E8A-4147-A177-3AD203B41FA5}">
                      <a16:colId xmlns:a16="http://schemas.microsoft.com/office/drawing/2014/main" val="1433007219"/>
                    </a:ext>
                  </a:extLst>
                </a:gridCol>
                <a:gridCol w="1977132">
                  <a:extLst>
                    <a:ext uri="{9D8B030D-6E8A-4147-A177-3AD203B41FA5}">
                      <a16:colId xmlns:a16="http://schemas.microsoft.com/office/drawing/2014/main" val="2967130527"/>
                    </a:ext>
                  </a:extLst>
                </a:gridCol>
                <a:gridCol w="958446">
                  <a:extLst>
                    <a:ext uri="{9D8B030D-6E8A-4147-A177-3AD203B41FA5}">
                      <a16:colId xmlns:a16="http://schemas.microsoft.com/office/drawing/2014/main" val="2663775375"/>
                    </a:ext>
                  </a:extLst>
                </a:gridCol>
                <a:gridCol w="992702">
                  <a:extLst>
                    <a:ext uri="{9D8B030D-6E8A-4147-A177-3AD203B41FA5}">
                      <a16:colId xmlns:a16="http://schemas.microsoft.com/office/drawing/2014/main" val="189427810"/>
                    </a:ext>
                  </a:extLst>
                </a:gridCol>
                <a:gridCol w="1156296">
                  <a:extLst>
                    <a:ext uri="{9D8B030D-6E8A-4147-A177-3AD203B41FA5}">
                      <a16:colId xmlns:a16="http://schemas.microsoft.com/office/drawing/2014/main" val="3455192324"/>
                    </a:ext>
                  </a:extLst>
                </a:gridCol>
                <a:gridCol w="1156296">
                  <a:extLst>
                    <a:ext uri="{9D8B030D-6E8A-4147-A177-3AD203B41FA5}">
                      <a16:colId xmlns:a16="http://schemas.microsoft.com/office/drawing/2014/main" val="1494309308"/>
                    </a:ext>
                  </a:extLst>
                </a:gridCol>
                <a:gridCol w="1156296">
                  <a:extLst>
                    <a:ext uri="{9D8B030D-6E8A-4147-A177-3AD203B41FA5}">
                      <a16:colId xmlns:a16="http://schemas.microsoft.com/office/drawing/2014/main" val="2643369021"/>
                    </a:ext>
                  </a:extLst>
                </a:gridCol>
              </a:tblGrid>
              <a:tr h="746354"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 dirty="0">
                          <a:latin typeface="+mj-lt"/>
                        </a:rPr>
                        <a:t> </a:t>
                      </a:r>
                    </a:p>
                  </a:txBody>
                  <a:tcPr marL="9524" marR="9524" marT="95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РАЗХОДИ ПО ПАРАГРАФИ  </a:t>
                      </a:r>
                    </a:p>
                  </a:txBody>
                  <a:tcPr marL="9524" marR="9524" marT="9529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b="1" dirty="0">
                          <a:solidFill>
                            <a:schemeClr val="tx1"/>
                          </a:solidFill>
                          <a:latin typeface="+mj-lt"/>
                        </a:rPr>
                        <a:t>Начален план</a:t>
                      </a:r>
                    </a:p>
                  </a:txBody>
                  <a:tcPr marL="9524" marR="9524" marT="9529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bg-BG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тримесечие</a:t>
                      </a:r>
                    </a:p>
                    <a:p>
                      <a:pPr algn="ctr" fontAlgn="b"/>
                      <a:r>
                        <a:rPr lang="bg-BG" sz="14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30%</a:t>
                      </a:r>
                    </a:p>
                  </a:txBody>
                  <a:tcPr marL="9524" marR="9524" marT="9529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II</a:t>
                      </a:r>
                      <a:r>
                        <a:rPr lang="en-US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bg-BG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тримесечие</a:t>
                      </a:r>
                    </a:p>
                    <a:p>
                      <a:pPr algn="ctr" fontAlgn="b"/>
                      <a:r>
                        <a:rPr lang="bg-BG" sz="14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25%</a:t>
                      </a:r>
                    </a:p>
                  </a:txBody>
                  <a:tcPr marL="9524" marR="9524" marT="9529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III</a:t>
                      </a:r>
                      <a:r>
                        <a:rPr lang="en-US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bg-BG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тримесечие</a:t>
                      </a:r>
                    </a:p>
                    <a:p>
                      <a:pPr algn="ctr" fontAlgn="b"/>
                      <a:r>
                        <a:rPr lang="bg-BG" sz="14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20%</a:t>
                      </a:r>
                    </a:p>
                  </a:txBody>
                  <a:tcPr marL="9524" marR="9524" marT="95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 </a:t>
                      </a:r>
                      <a:r>
                        <a:rPr lang="bg-BG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тримесечие </a:t>
                      </a:r>
                      <a:r>
                        <a:rPr lang="bg-BG" sz="14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25%</a:t>
                      </a:r>
                    </a:p>
                  </a:txBody>
                  <a:tcPr marL="9524" marR="9524" marT="9529" marB="0" anchor="b"/>
                </a:tc>
                <a:extLst>
                  <a:ext uri="{0D108BD9-81ED-4DB2-BD59-A6C34878D82A}">
                    <a16:rowId xmlns:a16="http://schemas.microsoft.com/office/drawing/2014/main" val="631935261"/>
                  </a:ext>
                </a:extLst>
              </a:tr>
              <a:tr h="654259"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b="0" i="0" u="none" strike="noStrike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§</a:t>
                      </a:r>
                      <a:r>
                        <a:rPr lang="bg-BG" sz="1400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§</a:t>
                      </a:r>
                      <a:r>
                        <a:rPr lang="bg-BG" sz="1400" b="0" i="0" u="none" strike="noStrike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01 00</a:t>
                      </a:r>
                    </a:p>
                  </a:txBody>
                  <a:tcPr marL="9524" marR="9524" marT="95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Заплати на персонала по </a:t>
                      </a:r>
                      <a:r>
                        <a:rPr lang="ru-RU" sz="1400" b="0" i="0" u="none" strike="noStrike" dirty="0" err="1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трудови</a:t>
                      </a:r>
                      <a:r>
                        <a:rPr lang="ru-RU" sz="14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правоотношения</a:t>
                      </a:r>
                    </a:p>
                  </a:txBody>
                  <a:tcPr marL="9524" marR="9524" marT="9529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731 465</a:t>
                      </a:r>
                    </a:p>
                  </a:txBody>
                  <a:tcPr marL="9524" marR="9524" marT="95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219 440</a:t>
                      </a:r>
                    </a:p>
                  </a:txBody>
                  <a:tcPr marL="9524" marR="9524" marT="95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182 866</a:t>
                      </a:r>
                    </a:p>
                  </a:txBody>
                  <a:tcPr marL="9524" marR="9524" marT="95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146 293</a:t>
                      </a:r>
                    </a:p>
                  </a:txBody>
                  <a:tcPr marL="9524" marR="9524" marT="95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182 866</a:t>
                      </a:r>
                    </a:p>
                  </a:txBody>
                  <a:tcPr marL="9524" marR="9524" marT="9529" marB="0" anchor="b"/>
                </a:tc>
                <a:extLst>
                  <a:ext uri="{0D108BD9-81ED-4DB2-BD59-A6C34878D82A}">
                    <a16:rowId xmlns:a16="http://schemas.microsoft.com/office/drawing/2014/main" val="1603665229"/>
                  </a:ext>
                </a:extLst>
              </a:tr>
              <a:tr h="439372"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b="0" i="0" u="none" strike="noStrike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§</a:t>
                      </a:r>
                      <a:r>
                        <a:rPr lang="bg-BG" sz="1400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§</a:t>
                      </a:r>
                      <a:r>
                        <a:rPr lang="bg-BG" sz="1400" b="0" i="0" u="none" strike="noStrike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02 00</a:t>
                      </a: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b="0" i="0" u="none" strike="noStrike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Други плащания за персонала</a:t>
                      </a: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29 967</a:t>
                      </a: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8 990</a:t>
                      </a: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7 492</a:t>
                      </a: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5 993</a:t>
                      </a: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 7 492</a:t>
                      </a: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1406820419"/>
                  </a:ext>
                </a:extLst>
              </a:tr>
              <a:tr h="255169">
                <a:tc rowSpan="3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bg-BG" sz="1400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В т.ч.</a:t>
                      </a:r>
                    </a:p>
                    <a:p>
                      <a:pPr algn="ctr">
                        <a:defRPr/>
                      </a:pPr>
                      <a:r>
                        <a:rPr lang="bg-BG" sz="1400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§§ 02 05</a:t>
                      </a:r>
                    </a:p>
                    <a:p>
                      <a:pPr algn="ctr">
                        <a:defRPr/>
                      </a:pPr>
                      <a:r>
                        <a:rPr lang="bg-BG" sz="1400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endParaRPr lang="bg-BG" sz="1400" b="0" i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4" marR="9524" marT="95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Граждански договори </a:t>
                      </a:r>
                    </a:p>
                  </a:txBody>
                  <a:tcPr marL="9524" marR="9524" marT="9529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>
                          <a:solidFill>
                            <a:schemeClr val="tx1"/>
                          </a:solidFill>
                          <a:latin typeface="+mn-lt"/>
                        </a:rPr>
                        <a:t>5 000</a:t>
                      </a:r>
                    </a:p>
                  </a:txBody>
                  <a:tcPr marL="9524" marR="9524" marT="95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1 500</a:t>
                      </a:r>
                    </a:p>
                  </a:txBody>
                  <a:tcPr marL="9524" marR="9524" marT="95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1 250</a:t>
                      </a:r>
                    </a:p>
                  </a:txBody>
                  <a:tcPr marL="9524" marR="9524" marT="95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1 000</a:t>
                      </a:r>
                    </a:p>
                  </a:txBody>
                  <a:tcPr marL="9524" marR="9524" marT="95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1 250</a:t>
                      </a:r>
                    </a:p>
                  </a:txBody>
                  <a:tcPr marL="9524" marR="9524" marT="9529" marB="0" anchor="b"/>
                </a:tc>
                <a:extLst>
                  <a:ext uri="{0D108BD9-81ED-4DB2-BD59-A6C34878D82A}">
                    <a16:rowId xmlns:a16="http://schemas.microsoft.com/office/drawing/2014/main" val="1426537517"/>
                  </a:ext>
                </a:extLst>
              </a:tr>
              <a:tr h="255169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СБКО </a:t>
                      </a:r>
                    </a:p>
                  </a:txBody>
                  <a:tcPr marL="9524" marR="9524" marT="9529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16 167</a:t>
                      </a:r>
                    </a:p>
                  </a:txBody>
                  <a:tcPr marL="9524" marR="9524" marT="95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4 850</a:t>
                      </a:r>
                    </a:p>
                  </a:txBody>
                  <a:tcPr marL="9524" marR="9524" marT="95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4 042</a:t>
                      </a:r>
                    </a:p>
                  </a:txBody>
                  <a:tcPr marL="9524" marR="9524" marT="95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3 233</a:t>
                      </a:r>
                    </a:p>
                  </a:txBody>
                  <a:tcPr marL="9524" marR="9524" marT="95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4 042</a:t>
                      </a:r>
                    </a:p>
                  </a:txBody>
                  <a:tcPr marL="9524" marR="9524" marT="9529" marB="0" anchor="b"/>
                </a:tc>
                <a:extLst>
                  <a:ext uri="{0D108BD9-81ED-4DB2-BD59-A6C34878D82A}">
                    <a16:rowId xmlns:a16="http://schemas.microsoft.com/office/drawing/2014/main" val="3785987315"/>
                  </a:ext>
                </a:extLst>
              </a:tr>
              <a:tr h="654259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Представително</a:t>
                      </a: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облекло </a:t>
                      </a:r>
                    </a:p>
                    <a:p>
                      <a:pPr algn="l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4" marR="9524" marT="9529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>
                          <a:solidFill>
                            <a:schemeClr val="tx1"/>
                          </a:solidFill>
                          <a:latin typeface="+mn-lt"/>
                        </a:rPr>
                        <a:t>8 800</a:t>
                      </a:r>
                    </a:p>
                  </a:txBody>
                  <a:tcPr marL="9524" marR="9524" marT="95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2 640</a:t>
                      </a:r>
                    </a:p>
                  </a:txBody>
                  <a:tcPr marL="9524" marR="9524" marT="95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2 200</a:t>
                      </a:r>
                    </a:p>
                  </a:txBody>
                  <a:tcPr marL="9524" marR="9524" marT="95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1 760</a:t>
                      </a:r>
                    </a:p>
                  </a:txBody>
                  <a:tcPr marL="9524" marR="9524" marT="95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 2 200</a:t>
                      </a:r>
                    </a:p>
                  </a:txBody>
                  <a:tcPr marL="9524" marR="9524" marT="9529" marB="0" anchor="b"/>
                </a:tc>
                <a:extLst>
                  <a:ext uri="{0D108BD9-81ED-4DB2-BD59-A6C34878D82A}">
                    <a16:rowId xmlns:a16="http://schemas.microsoft.com/office/drawing/2014/main" val="4110990455"/>
                  </a:ext>
                </a:extLst>
              </a:tr>
              <a:tr h="654259"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b="0" i="0" u="none" strike="noStrike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§</a:t>
                      </a:r>
                      <a:r>
                        <a:rPr lang="bg-BG" sz="1400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§ </a:t>
                      </a:r>
                      <a:r>
                        <a:rPr lang="bg-BG" sz="1400" b="0" i="0" u="none" strike="noStrike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05 00</a:t>
                      </a:r>
                    </a:p>
                  </a:txBody>
                  <a:tcPr marL="9525" marR="9525" marT="952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b="0" i="0" u="none" strike="noStrike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Задължителни осигуровки от работодателя</a:t>
                      </a:r>
                    </a:p>
                  </a:txBody>
                  <a:tcPr marL="9525" marR="9525" marT="9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160 498</a:t>
                      </a:r>
                    </a:p>
                  </a:txBody>
                  <a:tcPr marL="9525" marR="9525" marT="9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48 149</a:t>
                      </a:r>
                    </a:p>
                  </a:txBody>
                  <a:tcPr marL="9525" marR="9525" marT="9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40 124</a:t>
                      </a:r>
                    </a:p>
                  </a:txBody>
                  <a:tcPr marL="9525" marR="9525" marT="9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32 100</a:t>
                      </a:r>
                    </a:p>
                  </a:txBody>
                  <a:tcPr marL="9525" marR="9525" marT="9529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bg-BG" sz="1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 fontAlgn="b"/>
                      <a:r>
                        <a:rPr lang="bg-BG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40 125</a:t>
                      </a:r>
                    </a:p>
                    <a:p>
                      <a:pPr algn="ctr" fontAlgn="b"/>
                      <a:endParaRPr lang="bg-BG" sz="1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9" marB="0" anchor="ctr"/>
                </a:tc>
                <a:extLst>
                  <a:ext uri="{0D108BD9-81ED-4DB2-BD59-A6C34878D82A}">
                    <a16:rowId xmlns:a16="http://schemas.microsoft.com/office/drawing/2014/main" val="2014765451"/>
                  </a:ext>
                </a:extLst>
              </a:tr>
            </a:tbl>
          </a:graphicData>
        </a:graphic>
      </p:graphicFrame>
      <p:sp>
        <p:nvSpPr>
          <p:cNvPr id="14" name="Правоъгълник 13">
            <a:extLst>
              <a:ext uri="{FF2B5EF4-FFF2-40B4-BE49-F238E27FC236}">
                <a16:creationId xmlns:a16="http://schemas.microsoft.com/office/drawing/2014/main" id="{80E45911-7EC6-4A26-83D5-F987899C4884}"/>
              </a:ext>
            </a:extLst>
          </p:cNvPr>
          <p:cNvSpPr/>
          <p:nvPr/>
        </p:nvSpPr>
        <p:spPr>
          <a:xfrm>
            <a:off x="467544" y="5373216"/>
            <a:ext cx="7560840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т. ч.</a:t>
            </a:r>
          </a:p>
          <a:p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§§ 05 51 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Осигуровки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Държавно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обществено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осигуряване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  </a:t>
            </a:r>
          </a:p>
          <a:p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§§ 05 52 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Осигурителни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вноски  за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Учителски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пенсионен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фонд – </a:t>
            </a:r>
          </a:p>
          <a:p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§§ 05 60 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Здравно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осигурителни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вноски от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   </a:t>
            </a:r>
          </a:p>
          <a:p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§§ 05 80  Вноски за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допълнително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задължително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осигуряване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</a:p>
        </p:txBody>
      </p:sp>
    </p:spTree>
    <p:extLst>
      <p:ext uri="{BB962C8B-B14F-4D97-AF65-F5344CB8AC3E}">
        <p14:creationId xmlns:p14="http://schemas.microsoft.com/office/powerpoint/2010/main" val="4187181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лавие 5">
            <a:extLst>
              <a:ext uri="{FF2B5EF4-FFF2-40B4-BE49-F238E27FC236}">
                <a16:creationId xmlns:a16="http://schemas.microsoft.com/office/drawing/2014/main" id="{1511E912-2E3F-4A00-85F0-FC6F3363B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323528" y="5301208"/>
            <a:ext cx="432048" cy="216024"/>
          </a:xfrm>
        </p:spPr>
        <p:txBody>
          <a:bodyPr>
            <a:normAutofit fontScale="90000"/>
          </a:bodyPr>
          <a:lstStyle/>
          <a:p>
            <a:pPr algn="l"/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15F83593-5B99-4546-8AB6-67D84D76FCE5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389451394"/>
              </p:ext>
            </p:extLst>
          </p:nvPr>
        </p:nvGraphicFramePr>
        <p:xfrm>
          <a:off x="323528" y="116632"/>
          <a:ext cx="8496942" cy="6508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10">
                  <a:extLst>
                    <a:ext uri="{9D8B030D-6E8A-4147-A177-3AD203B41FA5}">
                      <a16:colId xmlns:a16="http://schemas.microsoft.com/office/drawing/2014/main" val="880827909"/>
                    </a:ext>
                  </a:extLst>
                </a:gridCol>
                <a:gridCol w="1752621">
                  <a:extLst>
                    <a:ext uri="{9D8B030D-6E8A-4147-A177-3AD203B41FA5}">
                      <a16:colId xmlns:a16="http://schemas.microsoft.com/office/drawing/2014/main" val="1661507546"/>
                    </a:ext>
                  </a:extLst>
                </a:gridCol>
                <a:gridCol w="1050715">
                  <a:extLst>
                    <a:ext uri="{9D8B030D-6E8A-4147-A177-3AD203B41FA5}">
                      <a16:colId xmlns:a16="http://schemas.microsoft.com/office/drawing/2014/main" val="3779709782"/>
                    </a:ext>
                  </a:extLst>
                </a:gridCol>
                <a:gridCol w="1213849">
                  <a:extLst>
                    <a:ext uri="{9D8B030D-6E8A-4147-A177-3AD203B41FA5}">
                      <a16:colId xmlns:a16="http://schemas.microsoft.com/office/drawing/2014/main" val="1470371255"/>
                    </a:ext>
                  </a:extLst>
                </a:gridCol>
                <a:gridCol w="1213849">
                  <a:extLst>
                    <a:ext uri="{9D8B030D-6E8A-4147-A177-3AD203B41FA5}">
                      <a16:colId xmlns:a16="http://schemas.microsoft.com/office/drawing/2014/main" val="4127969894"/>
                    </a:ext>
                  </a:extLst>
                </a:gridCol>
                <a:gridCol w="1213849">
                  <a:extLst>
                    <a:ext uri="{9D8B030D-6E8A-4147-A177-3AD203B41FA5}">
                      <a16:colId xmlns:a16="http://schemas.microsoft.com/office/drawing/2014/main" val="1934201517"/>
                    </a:ext>
                  </a:extLst>
                </a:gridCol>
                <a:gridCol w="1213849">
                  <a:extLst>
                    <a:ext uri="{9D8B030D-6E8A-4147-A177-3AD203B41FA5}">
                      <a16:colId xmlns:a16="http://schemas.microsoft.com/office/drawing/2014/main" val="1736024763"/>
                    </a:ext>
                  </a:extLst>
                </a:gridCol>
              </a:tblGrid>
              <a:tr h="418402">
                <a:tc>
                  <a:txBody>
                    <a:bodyPr/>
                    <a:lstStyle/>
                    <a:p>
                      <a:pPr algn="ctr" fontAlgn="b"/>
                      <a:r>
                        <a:rPr lang="bg-BG" sz="2400" b="0" i="0" u="none" strike="noStrike" dirty="0">
                          <a:latin typeface="+mj-lt"/>
                        </a:rPr>
                        <a:t> 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РАЗХОДИ ПО ПАРАГРАФИ  </a:t>
                      </a:r>
                    </a:p>
                  </a:txBody>
                  <a:tcPr marL="9525" marR="9525" marT="9533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b="1" dirty="0">
                          <a:solidFill>
                            <a:schemeClr val="tx1"/>
                          </a:solidFill>
                          <a:latin typeface="+mj-lt"/>
                        </a:rPr>
                        <a:t>Начален план</a:t>
                      </a:r>
                    </a:p>
                  </a:txBody>
                  <a:tcPr marL="9525" marR="9525" marT="9533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bg-BG" sz="1400" b="1" i="0" u="none" strike="noStrike" kern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тримесечие</a:t>
                      </a:r>
                    </a:p>
                  </a:txBody>
                  <a:tcPr marL="9525" marR="9525" marT="9533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en-US" sz="1400" b="1" i="0" u="none" strike="noStrike" kern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bg-BG" sz="1400" b="1" i="0" u="none" strike="noStrike" kern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тримесечие</a:t>
                      </a:r>
                    </a:p>
                  </a:txBody>
                  <a:tcPr marL="9525" marR="9525" marT="9533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lang="en-US" sz="1400" b="1" i="0" u="none" strike="noStrike" kern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bg-BG" sz="1400" b="1" i="0" u="none" strike="noStrike" kern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тримесечие</a:t>
                      </a:r>
                    </a:p>
                  </a:txBody>
                  <a:tcPr marL="9525" marR="9525" marT="95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400" b="1" i="0" u="none" strike="noStrike" kern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 </a:t>
                      </a:r>
                      <a:r>
                        <a:rPr lang="bg-BG" sz="1400" b="1" i="0" u="none" strike="noStrike" kern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тримесечие </a:t>
                      </a:r>
                    </a:p>
                  </a:txBody>
                  <a:tcPr marL="9525" marR="9525" marT="9533" marB="0" anchor="b"/>
                </a:tc>
                <a:extLst>
                  <a:ext uri="{0D108BD9-81ED-4DB2-BD59-A6C34878D82A}">
                    <a16:rowId xmlns:a16="http://schemas.microsoft.com/office/drawing/2014/main" val="1939907730"/>
                  </a:ext>
                </a:extLst>
              </a:tr>
              <a:tr h="694388"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§10 00</a:t>
                      </a:r>
                    </a:p>
                    <a:p>
                      <a:pPr algn="l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В т.ч.</a:t>
                      </a:r>
                    </a:p>
                    <a:p>
                      <a:pPr algn="l" fontAlgn="b"/>
                      <a:endParaRPr lang="bg-BG" sz="12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Издръжка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261 531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78 460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65 383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42 306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75 382</a:t>
                      </a:r>
                    </a:p>
                  </a:txBody>
                  <a:tcPr marL="9526" marR="9526" marT="9533" marB="0" anchor="b"/>
                </a:tc>
                <a:extLst>
                  <a:ext uri="{0D108BD9-81ED-4DB2-BD59-A6C34878D82A}">
                    <a16:rowId xmlns:a16="http://schemas.microsoft.com/office/drawing/2014/main" val="3171194643"/>
                  </a:ext>
                </a:extLst>
              </a:tr>
              <a:tr h="465902"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§§10 11</a:t>
                      </a:r>
                    </a:p>
                    <a:p>
                      <a:pPr algn="l" fontAlgn="b"/>
                      <a:endParaRPr lang="bg-BG" sz="12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Разходи за храна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48 555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14 567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12 139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9 711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12 138</a:t>
                      </a:r>
                    </a:p>
                  </a:txBody>
                  <a:tcPr marL="9526" marR="9526" marT="9533" marB="0" anchor="b"/>
                </a:tc>
                <a:extLst>
                  <a:ext uri="{0D108BD9-81ED-4DB2-BD59-A6C34878D82A}">
                    <a16:rowId xmlns:a16="http://schemas.microsoft.com/office/drawing/2014/main" val="2538434728"/>
                  </a:ext>
                </a:extLst>
              </a:tr>
              <a:tr h="465902"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§§10 13</a:t>
                      </a:r>
                    </a:p>
                    <a:p>
                      <a:pPr algn="l" fontAlgn="b"/>
                      <a:endParaRPr lang="bg-BG" sz="12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Разходи за работно облекло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  5 000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1 500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1 250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1 000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1 250</a:t>
                      </a:r>
                    </a:p>
                  </a:txBody>
                  <a:tcPr marL="9526" marR="9526" marT="9533" marB="0" anchor="b"/>
                </a:tc>
                <a:extLst>
                  <a:ext uri="{0D108BD9-81ED-4DB2-BD59-A6C34878D82A}">
                    <a16:rowId xmlns:a16="http://schemas.microsoft.com/office/drawing/2014/main" val="3400485146"/>
                  </a:ext>
                </a:extLst>
              </a:tr>
              <a:tr h="465902"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§§10 14</a:t>
                      </a:r>
                    </a:p>
                    <a:p>
                      <a:pPr algn="l" fontAlgn="b"/>
                      <a:endParaRPr lang="bg-BG" sz="12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Разходи за учебни помагала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marL="9526" marR="9526" marT="9533" marB="0" anchor="b"/>
                </a:tc>
                <a:extLst>
                  <a:ext uri="{0D108BD9-81ED-4DB2-BD59-A6C34878D82A}">
                    <a16:rowId xmlns:a16="http://schemas.microsoft.com/office/drawing/2014/main" val="229683295"/>
                  </a:ext>
                </a:extLst>
              </a:tr>
              <a:tr h="465902"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§§10 15</a:t>
                      </a:r>
                    </a:p>
                    <a:p>
                      <a:pPr algn="l" fontAlgn="b"/>
                      <a:endParaRPr lang="bg-BG" sz="12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Разходи за материали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50 000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15 677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14 500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9 323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10 500</a:t>
                      </a:r>
                    </a:p>
                  </a:txBody>
                  <a:tcPr marL="9526" marR="9526" marT="9533" marB="0" anchor="b"/>
                </a:tc>
                <a:extLst>
                  <a:ext uri="{0D108BD9-81ED-4DB2-BD59-A6C34878D82A}">
                    <a16:rowId xmlns:a16="http://schemas.microsoft.com/office/drawing/2014/main" val="2326409757"/>
                  </a:ext>
                </a:extLst>
              </a:tr>
              <a:tr h="465902"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§§10 16</a:t>
                      </a:r>
                    </a:p>
                    <a:p>
                      <a:pPr algn="l" fontAlgn="b"/>
                      <a:endParaRPr lang="bg-BG" sz="12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Разходи за горива, вода и </a:t>
                      </a:r>
                      <a:r>
                        <a:rPr lang="bg-BG" sz="1200" b="1" i="0" u="none" strike="noStrike" dirty="0" err="1">
                          <a:solidFill>
                            <a:schemeClr val="tx1"/>
                          </a:solidFill>
                          <a:latin typeface="+mn-lt"/>
                        </a:rPr>
                        <a:t>ел</a:t>
                      </a:r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 енергия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50 000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18 000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14 500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7 000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10 500</a:t>
                      </a:r>
                    </a:p>
                  </a:txBody>
                  <a:tcPr marL="9526" marR="9526" marT="9533" marB="0" anchor="b"/>
                </a:tc>
                <a:extLst>
                  <a:ext uri="{0D108BD9-81ED-4DB2-BD59-A6C34878D82A}">
                    <a16:rowId xmlns:a16="http://schemas.microsoft.com/office/drawing/2014/main" val="2528660338"/>
                  </a:ext>
                </a:extLst>
              </a:tr>
              <a:tr h="465902"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§§10 20</a:t>
                      </a:r>
                    </a:p>
                    <a:p>
                      <a:pPr algn="l" fontAlgn="b"/>
                      <a:endParaRPr lang="bg-BG" sz="12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Разходи за външни услуги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50 000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18 000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13 500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8 128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10 372</a:t>
                      </a:r>
                    </a:p>
                  </a:txBody>
                  <a:tcPr marL="9526" marR="9526" marT="9533" marB="0" anchor="b"/>
                </a:tc>
                <a:extLst>
                  <a:ext uri="{0D108BD9-81ED-4DB2-BD59-A6C34878D82A}">
                    <a16:rowId xmlns:a16="http://schemas.microsoft.com/office/drawing/2014/main" val="4189181103"/>
                  </a:ext>
                </a:extLst>
              </a:tr>
              <a:tr h="465902"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§§10 30</a:t>
                      </a:r>
                    </a:p>
                    <a:p>
                      <a:pPr algn="l" fontAlgn="b"/>
                      <a:endParaRPr lang="bg-BG" sz="12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Разходи за текущ ремонт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30 000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9 000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7 500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6 000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7 500</a:t>
                      </a:r>
                    </a:p>
                  </a:txBody>
                  <a:tcPr marL="9526" marR="9526" marT="9533" marB="0" anchor="b"/>
                </a:tc>
                <a:extLst>
                  <a:ext uri="{0D108BD9-81ED-4DB2-BD59-A6C34878D82A}">
                    <a16:rowId xmlns:a16="http://schemas.microsoft.com/office/drawing/2014/main" val="1778534923"/>
                  </a:ext>
                </a:extLst>
              </a:tr>
              <a:tr h="465902"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§§10 51</a:t>
                      </a:r>
                    </a:p>
                    <a:p>
                      <a:pPr algn="l" fontAlgn="b"/>
                      <a:endParaRPr lang="bg-BG" sz="12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Разходи за командировки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5 718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1 716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1 994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1 144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864</a:t>
                      </a:r>
                    </a:p>
                  </a:txBody>
                  <a:tcPr marL="9526" marR="9526" marT="9533" marB="0" anchor="b"/>
                </a:tc>
                <a:extLst>
                  <a:ext uri="{0D108BD9-81ED-4DB2-BD59-A6C34878D82A}">
                    <a16:rowId xmlns:a16="http://schemas.microsoft.com/office/drawing/2014/main" val="1819323570"/>
                  </a:ext>
                </a:extLst>
              </a:tr>
              <a:tr h="465902"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§§10 62</a:t>
                      </a:r>
                    </a:p>
                    <a:p>
                      <a:pPr algn="l" fontAlgn="b"/>
                      <a:endParaRPr lang="bg-BG" sz="12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Разходи за застраховки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2 000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2000</a:t>
                      </a:r>
                    </a:p>
                  </a:txBody>
                  <a:tcPr marL="9526" marR="9526" marT="9533" marB="0" anchor="b"/>
                </a:tc>
                <a:extLst>
                  <a:ext uri="{0D108BD9-81ED-4DB2-BD59-A6C34878D82A}">
                    <a16:rowId xmlns:a16="http://schemas.microsoft.com/office/drawing/2014/main" val="2555369485"/>
                  </a:ext>
                </a:extLst>
              </a:tr>
              <a:tr h="465902"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§§10 98</a:t>
                      </a:r>
                    </a:p>
                    <a:p>
                      <a:pPr algn="l" fontAlgn="b"/>
                      <a:endParaRPr lang="bg-BG" sz="12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Резерв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20 258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20 258</a:t>
                      </a:r>
                    </a:p>
                  </a:txBody>
                  <a:tcPr marL="9526" marR="9526" marT="9533" marB="0" anchor="b"/>
                </a:tc>
                <a:extLst>
                  <a:ext uri="{0D108BD9-81ED-4DB2-BD59-A6C34878D82A}">
                    <a16:rowId xmlns:a16="http://schemas.microsoft.com/office/drawing/2014/main" val="362068466"/>
                  </a:ext>
                </a:extLst>
              </a:tr>
              <a:tr h="465902"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§§19 81</a:t>
                      </a:r>
                    </a:p>
                    <a:p>
                      <a:pPr algn="l" fontAlgn="b"/>
                      <a:endParaRPr lang="bg-BG" sz="12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ТБО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1 107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332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277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221</a:t>
                      </a: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277</a:t>
                      </a:r>
                    </a:p>
                  </a:txBody>
                  <a:tcPr marL="9526" marR="9526" marT="9533" marB="0" anchor="b"/>
                </a:tc>
                <a:extLst>
                  <a:ext uri="{0D108BD9-81ED-4DB2-BD59-A6C34878D82A}">
                    <a16:rowId xmlns:a16="http://schemas.microsoft.com/office/drawing/2014/main" val="2615594534"/>
                  </a:ext>
                </a:extLst>
              </a:tr>
              <a:tr h="243005">
                <a:tc>
                  <a:txBody>
                    <a:bodyPr/>
                    <a:lstStyle/>
                    <a:p>
                      <a:pPr algn="l" fontAlgn="b"/>
                      <a:endParaRPr lang="bg-BG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bg-BG" sz="1600" b="1" i="0" u="none" strike="noStrike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bg-BG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bg-BG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bg-BG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bg-BG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6" marR="9526" marT="9533" marB="0" anchor="b"/>
                </a:tc>
                <a:extLst>
                  <a:ext uri="{0D108BD9-81ED-4DB2-BD59-A6C34878D82A}">
                    <a16:rowId xmlns:a16="http://schemas.microsoft.com/office/drawing/2014/main" val="5287706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7273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лавие 4">
            <a:extLst>
              <a:ext uri="{FF2B5EF4-FFF2-40B4-BE49-F238E27FC236}">
                <a16:creationId xmlns:a16="http://schemas.microsoft.com/office/drawing/2014/main" id="{6472BBAD-1ECB-441A-B6DA-07E15126E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Делегирана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държавата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3-01-311</a:t>
            </a:r>
            <a:br>
              <a:rPr lang="ru-RU" dirty="0"/>
            </a:br>
            <a:endParaRPr lang="bg-BG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5085184"/>
            <a:ext cx="7408333" cy="360040"/>
          </a:xfrm>
        </p:spPr>
        <p:txBody>
          <a:bodyPr>
            <a:normAutofit lnSpcReduction="10000"/>
          </a:bodyPr>
          <a:lstStyle/>
          <a:p>
            <a:pPr lvl="0"/>
            <a:endParaRPr lang="bg-BG" dirty="0"/>
          </a:p>
          <a:p>
            <a:pPr lvl="0"/>
            <a:endParaRPr lang="bg-BG" dirty="0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48AE1462-7EF8-4B7D-B0D2-961E9B55F2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043133"/>
              </p:ext>
            </p:extLst>
          </p:nvPr>
        </p:nvGraphicFramePr>
        <p:xfrm>
          <a:off x="539552" y="1412777"/>
          <a:ext cx="7478378" cy="2180549"/>
        </p:xfrm>
        <a:graphic>
          <a:graphicData uri="http://schemas.openxmlformats.org/drawingml/2006/table">
            <a:tbl>
              <a:tblPr/>
              <a:tblGrid>
                <a:gridCol w="726722">
                  <a:extLst>
                    <a:ext uri="{9D8B030D-6E8A-4147-A177-3AD203B41FA5}">
                      <a16:colId xmlns:a16="http://schemas.microsoft.com/office/drawing/2014/main" val="2060987108"/>
                    </a:ext>
                  </a:extLst>
                </a:gridCol>
                <a:gridCol w="2409071">
                  <a:extLst>
                    <a:ext uri="{9D8B030D-6E8A-4147-A177-3AD203B41FA5}">
                      <a16:colId xmlns:a16="http://schemas.microsoft.com/office/drawing/2014/main" val="725331175"/>
                    </a:ext>
                  </a:extLst>
                </a:gridCol>
                <a:gridCol w="764298">
                  <a:extLst>
                    <a:ext uri="{9D8B030D-6E8A-4147-A177-3AD203B41FA5}">
                      <a16:colId xmlns:a16="http://schemas.microsoft.com/office/drawing/2014/main" val="2744919441"/>
                    </a:ext>
                  </a:extLst>
                </a:gridCol>
                <a:gridCol w="816696">
                  <a:extLst>
                    <a:ext uri="{9D8B030D-6E8A-4147-A177-3AD203B41FA5}">
                      <a16:colId xmlns:a16="http://schemas.microsoft.com/office/drawing/2014/main" val="2735465272"/>
                    </a:ext>
                  </a:extLst>
                </a:gridCol>
                <a:gridCol w="859399">
                  <a:extLst>
                    <a:ext uri="{9D8B030D-6E8A-4147-A177-3AD203B41FA5}">
                      <a16:colId xmlns:a16="http://schemas.microsoft.com/office/drawing/2014/main" val="4193050907"/>
                    </a:ext>
                  </a:extLst>
                </a:gridCol>
                <a:gridCol w="920783">
                  <a:extLst>
                    <a:ext uri="{9D8B030D-6E8A-4147-A177-3AD203B41FA5}">
                      <a16:colId xmlns:a16="http://schemas.microsoft.com/office/drawing/2014/main" val="1229166011"/>
                    </a:ext>
                  </a:extLst>
                </a:gridCol>
                <a:gridCol w="981409">
                  <a:extLst>
                    <a:ext uri="{9D8B030D-6E8A-4147-A177-3AD203B41FA5}">
                      <a16:colId xmlns:a16="http://schemas.microsoft.com/office/drawing/2014/main" val="1772980699"/>
                    </a:ext>
                  </a:extLst>
                </a:gridCol>
              </a:tblGrid>
              <a:tr h="936358"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1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524" marR="9524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РАЗХОДИ ПО ПАРАГРАФИ  </a:t>
                      </a:r>
                    </a:p>
                  </a:txBody>
                  <a:tcPr marL="9524" marR="9524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b="1" dirty="0">
                          <a:solidFill>
                            <a:schemeClr val="tx1"/>
                          </a:solidFill>
                          <a:latin typeface="+mj-lt"/>
                        </a:rPr>
                        <a:t>Начален план</a:t>
                      </a:r>
                    </a:p>
                  </a:txBody>
                  <a:tcPr marL="9524" marR="9524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bg-BG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тримесечие</a:t>
                      </a:r>
                    </a:p>
                    <a:p>
                      <a:pPr algn="ctr" fontAlgn="b"/>
                      <a:r>
                        <a:rPr lang="bg-BG" sz="14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30%</a:t>
                      </a:r>
                    </a:p>
                  </a:txBody>
                  <a:tcPr marL="9524" marR="9524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II</a:t>
                      </a:r>
                      <a:r>
                        <a:rPr lang="en-US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bg-BG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тримесечие</a:t>
                      </a:r>
                    </a:p>
                    <a:p>
                      <a:pPr algn="ctr" fontAlgn="b"/>
                      <a:r>
                        <a:rPr lang="bg-BG" sz="14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25%</a:t>
                      </a:r>
                    </a:p>
                  </a:txBody>
                  <a:tcPr marL="9524" marR="9524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III</a:t>
                      </a:r>
                      <a:r>
                        <a:rPr lang="en-US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bg-BG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тримесечие</a:t>
                      </a:r>
                    </a:p>
                    <a:p>
                      <a:pPr algn="ctr" fontAlgn="b"/>
                      <a:r>
                        <a:rPr lang="bg-BG" sz="14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20%</a:t>
                      </a:r>
                    </a:p>
                  </a:txBody>
                  <a:tcPr marL="9524" marR="9524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 </a:t>
                      </a:r>
                      <a:r>
                        <a:rPr lang="bg-BG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тримесечие </a:t>
                      </a:r>
                      <a:r>
                        <a:rPr lang="bg-BG" sz="14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25%</a:t>
                      </a:r>
                    </a:p>
                  </a:txBody>
                  <a:tcPr marL="9524" marR="9524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7687946"/>
                  </a:ext>
                </a:extLst>
              </a:tr>
              <a:tr h="686022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bg-BG" sz="1600" b="0" i="0" u="none" strike="noStrike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§ 52 00</a:t>
                      </a:r>
                    </a:p>
                    <a:p>
                      <a:pPr algn="ctr">
                        <a:defRPr/>
                      </a:pPr>
                      <a:endParaRPr lang="bg-BG" sz="1400" b="0" i="0" u="none" strike="noStrike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4" marR="9524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b="0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Капиталови разходи</a:t>
                      </a:r>
                    </a:p>
                    <a:p>
                      <a:pPr algn="l" fontAlgn="b"/>
                      <a:endParaRPr lang="ru-RU" sz="1400" b="0" i="0" u="none" strike="noStrike" dirty="0">
                        <a:latin typeface="+mj-lt"/>
                      </a:endParaRPr>
                    </a:p>
                  </a:txBody>
                  <a:tcPr marL="9524" marR="9524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200" dirty="0">
                          <a:latin typeface="+mj-lt"/>
                        </a:rPr>
                        <a:t>20 000</a:t>
                      </a:r>
                    </a:p>
                  </a:txBody>
                  <a:tcPr marL="9524" marR="9524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0" i="0" u="none" strike="noStrike" dirty="0">
                          <a:latin typeface="+mj-lt"/>
                        </a:rPr>
                        <a:t>6 000</a:t>
                      </a:r>
                    </a:p>
                  </a:txBody>
                  <a:tcPr marL="9524" marR="9524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0" i="0" u="none" strike="noStrike" dirty="0">
                          <a:latin typeface="+mj-lt"/>
                        </a:rPr>
                        <a:t>5 000</a:t>
                      </a:r>
                    </a:p>
                  </a:txBody>
                  <a:tcPr marL="9524" marR="9524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0" i="0" u="none" strike="noStrike" dirty="0">
                          <a:latin typeface="+mj-lt"/>
                        </a:rPr>
                        <a:t>4 000</a:t>
                      </a:r>
                    </a:p>
                  </a:txBody>
                  <a:tcPr marL="9524" marR="9524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0" i="0" u="none" strike="noStrike" dirty="0">
                          <a:latin typeface="+mj-lt"/>
                        </a:rPr>
                        <a:t>5 000</a:t>
                      </a:r>
                    </a:p>
                  </a:txBody>
                  <a:tcPr marL="9524" marR="9524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8055755"/>
                  </a:ext>
                </a:extLst>
              </a:tr>
              <a:tr h="428465">
                <a:tc>
                  <a:txBody>
                    <a:bodyPr/>
                    <a:lstStyle/>
                    <a:p>
                      <a:pPr algn="l" fontAlgn="b"/>
                      <a:r>
                        <a:rPr lang="bg-BG" sz="1600" b="0" i="0" u="none" strike="noStrike" dirty="0">
                          <a:latin typeface="+mj-lt"/>
                        </a:rPr>
                        <a:t>§ 52 03</a:t>
                      </a:r>
                    </a:p>
                    <a:p>
                      <a:pPr algn="l" fontAlgn="b"/>
                      <a:endParaRPr lang="bg-BG" sz="1200" b="0" i="0" u="none" strike="noStrike" dirty="0">
                        <a:latin typeface="+mj-lt"/>
                      </a:endParaRP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0" i="0" u="none" strike="noStrike" dirty="0">
                          <a:latin typeface="+mj-lt"/>
                        </a:rPr>
                        <a:t>Разходи за придобиване на друго оборудване, машини, съоръжения</a:t>
                      </a: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1" i="0" u="none" strike="noStrike" dirty="0">
                          <a:latin typeface="+mj-lt"/>
                        </a:rPr>
                        <a:t>20 000</a:t>
                      </a: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0" i="0" u="none" strike="noStrike" dirty="0">
                          <a:latin typeface="+mj-lt"/>
                        </a:rPr>
                        <a:t>6 000</a:t>
                      </a: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0" i="0" u="none" strike="noStrike" dirty="0">
                          <a:latin typeface="+mj-lt"/>
                        </a:rPr>
                        <a:t>5 000</a:t>
                      </a: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0" i="0" u="none" strike="noStrike" dirty="0">
                          <a:latin typeface="+mj-lt"/>
                        </a:rPr>
                        <a:t>4 000</a:t>
                      </a: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0" i="0" u="none" strike="noStrike" dirty="0">
                          <a:latin typeface="+mj-lt"/>
                        </a:rPr>
                        <a:t>5 000</a:t>
                      </a: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8397114"/>
                  </a:ext>
                </a:extLst>
              </a:tr>
            </a:tbl>
          </a:graphicData>
        </a:graphic>
      </p:graphicFrame>
      <p:sp>
        <p:nvSpPr>
          <p:cNvPr id="8" name="Правоъгълник 7">
            <a:extLst>
              <a:ext uri="{FF2B5EF4-FFF2-40B4-BE49-F238E27FC236}">
                <a16:creationId xmlns:a16="http://schemas.microsoft.com/office/drawing/2014/main" id="{AE00A288-EBD1-4D2D-B77C-A2C85670DB54}"/>
              </a:ext>
            </a:extLst>
          </p:cNvPr>
          <p:cNvSpPr/>
          <p:nvPr/>
        </p:nvSpPr>
        <p:spPr>
          <a:xfrm>
            <a:off x="323528" y="5341975"/>
            <a:ext cx="8064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>
              <a:spcBef>
                <a:spcPct val="20000"/>
              </a:spcBef>
              <a:buClr>
                <a:srgbClr val="31B6FD"/>
              </a:buClr>
              <a:buSzPct val="100000"/>
              <a:buFont typeface="Symbol" pitchFamily="18" charset="2"/>
              <a:buChar char=""/>
            </a:pPr>
            <a:endParaRPr lang="bg-BG" sz="2400" dirty="0">
              <a:solidFill>
                <a:srgbClr val="0070C0"/>
              </a:solidFill>
            </a:endParaRPr>
          </a:p>
          <a:p>
            <a:pPr marL="274320" lvl="0" indent="-274320">
              <a:spcBef>
                <a:spcPct val="20000"/>
              </a:spcBef>
              <a:buClr>
                <a:srgbClr val="31B6FD"/>
              </a:buClr>
              <a:buSzPct val="100000"/>
              <a:buFont typeface="Symbol" pitchFamily="18" charset="2"/>
              <a:buChar char=""/>
            </a:pPr>
            <a:r>
              <a:rPr lang="bg-BG" sz="2000" dirty="0"/>
              <a:t>Всичко за дейността: 1 204 568</a:t>
            </a:r>
          </a:p>
        </p:txBody>
      </p:sp>
    </p:spTree>
    <p:extLst>
      <p:ext uri="{BB962C8B-B14F-4D97-AF65-F5344CB8AC3E}">
        <p14:creationId xmlns:p14="http://schemas.microsoft.com/office/powerpoint/2010/main" val="1833379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лавие 4">
            <a:extLst>
              <a:ext uri="{FF2B5EF4-FFF2-40B4-BE49-F238E27FC236}">
                <a16:creationId xmlns:a16="http://schemas.microsoft.com/office/drawing/2014/main" id="{6472BBAD-1ECB-441A-B6DA-07E15126E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8328"/>
            <a:ext cx="8075240" cy="1140942"/>
          </a:xfrm>
        </p:spPr>
        <p:txBody>
          <a:bodyPr>
            <a:normAutofit/>
          </a:bodyPr>
          <a:lstStyle/>
          <a:p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Делегирана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държавата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3-01-338</a:t>
            </a:r>
            <a:br>
              <a:rPr lang="ru-RU" dirty="0"/>
            </a:br>
            <a:endParaRPr lang="bg-BG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067100"/>
            <a:ext cx="5554959" cy="824955"/>
          </a:xfrm>
        </p:spPr>
        <p:txBody>
          <a:bodyPr/>
          <a:lstStyle/>
          <a:p>
            <a:pPr lvl="0"/>
            <a:r>
              <a:rPr lang="bg-BG" b="1" dirty="0">
                <a:solidFill>
                  <a:schemeClr val="tx1"/>
                </a:solidFill>
              </a:rPr>
              <a:t>Всичко за дейността: 4 330</a:t>
            </a:r>
            <a:endParaRPr lang="bg-BG" dirty="0"/>
          </a:p>
          <a:p>
            <a:pPr lvl="0"/>
            <a:endParaRPr lang="bg-BG" dirty="0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48AE1462-7EF8-4B7D-B0D2-961E9B55F2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018717"/>
              </p:ext>
            </p:extLst>
          </p:nvPr>
        </p:nvGraphicFramePr>
        <p:xfrm>
          <a:off x="467544" y="1700808"/>
          <a:ext cx="8254030" cy="1793030"/>
        </p:xfrm>
        <a:graphic>
          <a:graphicData uri="http://schemas.openxmlformats.org/drawingml/2006/table">
            <a:tbl>
              <a:tblPr/>
              <a:tblGrid>
                <a:gridCol w="772758">
                  <a:extLst>
                    <a:ext uri="{9D8B030D-6E8A-4147-A177-3AD203B41FA5}">
                      <a16:colId xmlns:a16="http://schemas.microsoft.com/office/drawing/2014/main" val="2060987108"/>
                    </a:ext>
                  </a:extLst>
                </a:gridCol>
                <a:gridCol w="2669407">
                  <a:extLst>
                    <a:ext uri="{9D8B030D-6E8A-4147-A177-3AD203B41FA5}">
                      <a16:colId xmlns:a16="http://schemas.microsoft.com/office/drawing/2014/main" val="725331175"/>
                    </a:ext>
                  </a:extLst>
                </a:gridCol>
                <a:gridCol w="846892">
                  <a:extLst>
                    <a:ext uri="{9D8B030D-6E8A-4147-A177-3AD203B41FA5}">
                      <a16:colId xmlns:a16="http://schemas.microsoft.com/office/drawing/2014/main" val="2744919441"/>
                    </a:ext>
                  </a:extLst>
                </a:gridCol>
                <a:gridCol w="904952">
                  <a:extLst>
                    <a:ext uri="{9D8B030D-6E8A-4147-A177-3AD203B41FA5}">
                      <a16:colId xmlns:a16="http://schemas.microsoft.com/office/drawing/2014/main" val="2735465272"/>
                    </a:ext>
                  </a:extLst>
                </a:gridCol>
                <a:gridCol w="952269">
                  <a:extLst>
                    <a:ext uri="{9D8B030D-6E8A-4147-A177-3AD203B41FA5}">
                      <a16:colId xmlns:a16="http://schemas.microsoft.com/office/drawing/2014/main" val="4193050907"/>
                    </a:ext>
                  </a:extLst>
                </a:gridCol>
                <a:gridCol w="1020288">
                  <a:extLst>
                    <a:ext uri="{9D8B030D-6E8A-4147-A177-3AD203B41FA5}">
                      <a16:colId xmlns:a16="http://schemas.microsoft.com/office/drawing/2014/main" val="1229166011"/>
                    </a:ext>
                  </a:extLst>
                </a:gridCol>
                <a:gridCol w="1087464">
                  <a:extLst>
                    <a:ext uri="{9D8B030D-6E8A-4147-A177-3AD203B41FA5}">
                      <a16:colId xmlns:a16="http://schemas.microsoft.com/office/drawing/2014/main" val="1772980699"/>
                    </a:ext>
                  </a:extLst>
                </a:gridCol>
              </a:tblGrid>
              <a:tr h="1009323"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 dirty="0">
                          <a:solidFill>
                            <a:srgbClr val="0070C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524" marR="9524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РАЗХОДИ ПО ПАРАГРАФИ  </a:t>
                      </a:r>
                    </a:p>
                  </a:txBody>
                  <a:tcPr marL="9524" marR="9524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 b="1" dirty="0">
                          <a:solidFill>
                            <a:schemeClr val="tx1"/>
                          </a:solidFill>
                          <a:latin typeface="+mj-lt"/>
                        </a:rPr>
                        <a:t>Начален план</a:t>
                      </a:r>
                    </a:p>
                  </a:txBody>
                  <a:tcPr marL="9524" marR="9524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bg-BG" sz="12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тримесечие</a:t>
                      </a:r>
                    </a:p>
                    <a:p>
                      <a:pPr algn="ctr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30%</a:t>
                      </a:r>
                    </a:p>
                  </a:txBody>
                  <a:tcPr marL="9524" marR="9524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II</a:t>
                      </a:r>
                      <a:r>
                        <a:rPr lang="en-US" sz="12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bg-BG" sz="12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тримесечие</a:t>
                      </a:r>
                    </a:p>
                    <a:p>
                      <a:pPr algn="ctr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25%</a:t>
                      </a:r>
                    </a:p>
                  </a:txBody>
                  <a:tcPr marL="9524" marR="9524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III</a:t>
                      </a:r>
                      <a:r>
                        <a:rPr lang="en-US" sz="12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bg-BG" sz="12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тримесечие</a:t>
                      </a:r>
                    </a:p>
                    <a:p>
                      <a:pPr algn="ctr" fontAlgn="b"/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20%</a:t>
                      </a:r>
                    </a:p>
                  </a:txBody>
                  <a:tcPr marL="9524" marR="9524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2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 </a:t>
                      </a:r>
                      <a:r>
                        <a:rPr lang="bg-BG" sz="12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тримесечие </a:t>
                      </a:r>
                      <a:r>
                        <a:rPr lang="bg-BG" sz="12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25%</a:t>
                      </a:r>
                    </a:p>
                  </a:txBody>
                  <a:tcPr marL="9524" marR="9524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7687946"/>
                  </a:ext>
                </a:extLst>
              </a:tr>
              <a:tr h="480647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bg-BG" sz="1400" b="1" i="0" u="none" strike="noStrike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§§ 10 00</a:t>
                      </a:r>
                    </a:p>
                    <a:p>
                      <a:pPr algn="ctr">
                        <a:defRPr/>
                      </a:pPr>
                      <a:endParaRPr lang="bg-BG" sz="1700" b="0" i="0" u="none" strike="noStrike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4" marR="9524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0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ИЗДРЪЖКА</a:t>
                      </a:r>
                    </a:p>
                    <a:p>
                      <a:pPr algn="l" fontAlgn="b"/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524" marR="9524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b="1" dirty="0">
                          <a:solidFill>
                            <a:schemeClr val="tx1"/>
                          </a:solidFill>
                          <a:latin typeface="+mj-lt"/>
                        </a:rPr>
                        <a:t>4 330</a:t>
                      </a:r>
                    </a:p>
                  </a:txBody>
                  <a:tcPr marL="9524" marR="9524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1 299</a:t>
                      </a:r>
                    </a:p>
                  </a:txBody>
                  <a:tcPr marL="9524" marR="9524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1 083</a:t>
                      </a:r>
                    </a:p>
                  </a:txBody>
                  <a:tcPr marL="9524" marR="9524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866</a:t>
                      </a:r>
                    </a:p>
                  </a:txBody>
                  <a:tcPr marL="9524" marR="9524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1 082</a:t>
                      </a:r>
                    </a:p>
                  </a:txBody>
                  <a:tcPr marL="9524" marR="9524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8055755"/>
                  </a:ext>
                </a:extLst>
              </a:tr>
              <a:tr h="301738">
                <a:tc>
                  <a:txBody>
                    <a:bodyPr/>
                    <a:lstStyle/>
                    <a:p>
                      <a:pPr algn="l" fontAlgn="b"/>
                      <a:r>
                        <a:rPr lang="bg-BG" sz="1700" b="0" i="0" u="none" strike="noStrike" dirty="0">
                          <a:latin typeface="+mj-lt"/>
                        </a:rPr>
                        <a:t>§§ </a:t>
                      </a:r>
                      <a:r>
                        <a:rPr lang="bg-BG" sz="1600" b="0" i="0" u="none" strike="noStrike" dirty="0">
                          <a:latin typeface="+mj-lt"/>
                        </a:rPr>
                        <a:t>10 15 </a:t>
                      </a: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b="0" i="0" u="none" strike="noStrike" dirty="0">
                          <a:latin typeface="+mj-lt"/>
                        </a:rPr>
                        <a:t> Материали</a:t>
                      </a: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0" i="0" u="none" strike="noStrike" dirty="0">
                          <a:latin typeface="+mj-lt"/>
                        </a:rPr>
                        <a:t>4 330 </a:t>
                      </a: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0" i="0" u="none" strike="noStrike" dirty="0">
                          <a:latin typeface="+mj-lt"/>
                        </a:rPr>
                        <a:t>1 299</a:t>
                      </a: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0" i="0" u="none" strike="noStrike" dirty="0">
                          <a:latin typeface="+mj-lt"/>
                        </a:rPr>
                        <a:t>1 083</a:t>
                      </a: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0" i="0" u="none" strike="noStrike" dirty="0">
                          <a:latin typeface="+mj-lt"/>
                        </a:rPr>
                        <a:t>866</a:t>
                      </a: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0" i="0" u="none" strike="noStrike" dirty="0">
                          <a:latin typeface="+mj-lt"/>
                        </a:rPr>
                        <a:t>1 082</a:t>
                      </a: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8397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9833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E98008A2-EEA3-4C53-958B-C19CCF711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bg-BG" altLang="bg-BG" sz="4000" u="sng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Начален план за 2024 г.</a:t>
            </a:r>
            <a:br>
              <a:rPr lang="bg-BG" altLang="bg-BG" sz="1800" u="sng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+mn-cs"/>
              </a:rPr>
            </a:br>
            <a:endParaRPr lang="bg-B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4CFDE1F6-2C03-4981-B84A-83816BA335A5}"/>
              </a:ext>
            </a:extLst>
          </p:cNvPr>
          <p:cNvSpPr txBox="1">
            <a:spLocks/>
          </p:cNvSpPr>
          <p:nvPr/>
        </p:nvSpPr>
        <p:spPr>
          <a:xfrm>
            <a:off x="251520" y="1930400"/>
            <a:ext cx="8892480" cy="2650728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0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Дейност</a:t>
            </a: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3-01-311    -1 204 568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Дейност</a:t>
            </a: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3-01-337  -                 0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Дейност</a:t>
            </a: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3-01-338  -         4 330</a:t>
            </a:r>
          </a:p>
          <a:p>
            <a:pPr algn="just"/>
            <a:endParaRPr lang="ru-RU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r>
              <a:rPr lang="bg-BG" altLang="bg-BG" sz="2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Всичко за  2024 год.  -     1 208 898           </a:t>
            </a:r>
            <a:br>
              <a:rPr lang="bg-BG" altLang="bg-BG" sz="2800" u="sng" dirty="0">
                <a:solidFill>
                  <a:schemeClr val="tx1"/>
                </a:solidFill>
                <a:latin typeface="Arial" panose="020B0604020202020204" pitchFamily="34" charset="0"/>
              </a:rPr>
            </a:br>
            <a:endParaRPr lang="bg-BG" sz="2800" dirty="0">
              <a:solidFill>
                <a:schemeClr val="tx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135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bg-BG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br>
              <a:rPr lang="bg-BG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bg-BG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bg-BG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Благодаря за вниманието!</a:t>
            </a:r>
            <a:endParaRPr lang="bg-BG" sz="3100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4149080"/>
            <a:ext cx="7408333" cy="17281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bg-BG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bg-BG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 Стефанова– 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счетоводител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ДГ № 2 «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Осми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март»</a:t>
            </a:r>
          </a:p>
          <a:p>
            <a:pPr marL="0" indent="0" algn="ctr">
              <a:buNone/>
            </a:pPr>
            <a:endParaRPr lang="en-US" i="1" u="sng" dirty="0">
              <a:solidFill>
                <a:schemeClr val="bg2">
                  <a:lumMod val="9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bg-BG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Картина 3">
            <a:extLst>
              <a:ext uri="{FF2B5EF4-FFF2-40B4-BE49-F238E27FC236}">
                <a16:creationId xmlns:a16="http://schemas.microsoft.com/office/drawing/2014/main" id="{3D654A24-9D84-4468-836C-CE04E46466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4167" y="2886409"/>
            <a:ext cx="1115665" cy="108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51386"/>
      </p:ext>
    </p:extLst>
  </p:cSld>
  <p:clrMapOvr>
    <a:masterClrMapping/>
  </p:clrMapOvr>
</p:sld>
</file>

<file path=ppt/theme/theme1.xml><?xml version="1.0" encoding="utf-8"?>
<a:theme xmlns:a="http://schemas.openxmlformats.org/drawingml/2006/main" name="Фасети">
  <a:themeElements>
    <a:clrScheme name="Фасети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Фасети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Фасети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867</TotalTime>
  <Words>743</Words>
  <Application>Microsoft Office PowerPoint</Application>
  <PresentationFormat>Презентация на цял екран (4:3)</PresentationFormat>
  <Paragraphs>246</Paragraphs>
  <Slides>9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9</vt:i4>
      </vt:variant>
    </vt:vector>
  </HeadingPairs>
  <TitlesOfParts>
    <vt:vector size="16" baseType="lpstr">
      <vt:lpstr>Arial</vt:lpstr>
      <vt:lpstr>Calibri</vt:lpstr>
      <vt:lpstr>Symbol</vt:lpstr>
      <vt:lpstr>Times New Roman</vt:lpstr>
      <vt:lpstr>Trebuchet MS</vt:lpstr>
      <vt:lpstr>Wingdings 3</vt:lpstr>
      <vt:lpstr>Фасети</vt:lpstr>
      <vt:lpstr>Детска градина № 2 “Осми март“  град Търговище   </vt:lpstr>
      <vt:lpstr>Презентация на PowerPoint</vt:lpstr>
      <vt:lpstr>  2. СРЕДСТВАТА ЗА КВАЛИФИКАЦИЯ за 2024 год. </vt:lpstr>
      <vt:lpstr>Делегирана от държавата дейност 3-01-311 </vt:lpstr>
      <vt:lpstr> </vt:lpstr>
      <vt:lpstr>Делегирана от държавата дейност 3-01-311 </vt:lpstr>
      <vt:lpstr>Делегирана от държавата дейност 3-01-338 </vt:lpstr>
      <vt:lpstr>Начален план за 2024 г. </vt:lpstr>
      <vt:lpstr>                                       Благодаря за вниманието!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Трудово законодателство</dc:title>
  <dc:creator>Teacher</dc:creator>
  <cp:lastModifiedBy>Owner</cp:lastModifiedBy>
  <cp:revision>149</cp:revision>
  <dcterms:created xsi:type="dcterms:W3CDTF">2015-12-20T07:53:44Z</dcterms:created>
  <dcterms:modified xsi:type="dcterms:W3CDTF">2024-04-09T08:50:52Z</dcterms:modified>
</cp:coreProperties>
</file>